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1" r:id="rId3"/>
    <p:sldId id="258" r:id="rId4"/>
    <p:sldId id="260" r:id="rId5"/>
    <p:sldId id="259" r:id="rId6"/>
    <p:sldId id="262" r:id="rId7"/>
    <p:sldId id="263" r:id="rId8"/>
    <p:sldId id="265" r:id="rId9"/>
    <p:sldId id="264"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1" r:id="rId25"/>
    <p:sldId id="280" r:id="rId26"/>
    <p:sldId id="282" r:id="rId27"/>
    <p:sldId id="283" r:id="rId28"/>
    <p:sldId id="284" r:id="rId29"/>
    <p:sldId id="285" r:id="rId30"/>
    <p:sldId id="287" r:id="rId31"/>
    <p:sldId id="286" r:id="rId32"/>
    <p:sldId id="288" r:id="rId33"/>
    <p:sldId id="289" r:id="rId34"/>
    <p:sldId id="290" r:id="rId35"/>
    <p:sldId id="292" r:id="rId36"/>
    <p:sldId id="291" r:id="rId37"/>
    <p:sldId id="293" r:id="rId38"/>
    <p:sldId id="294" r:id="rId39"/>
    <p:sldId id="295" r:id="rId40"/>
    <p:sldId id="296" r:id="rId41"/>
    <p:sldId id="297" r:id="rId42"/>
    <p:sldId id="298" r:id="rId43"/>
    <p:sldId id="299" r:id="rId44"/>
    <p:sldId id="300" r:id="rId45"/>
    <p:sldId id="301" r:id="rId46"/>
    <p:sldId id="302" r:id="rId47"/>
    <p:sldId id="303" r:id="rId48"/>
    <p:sldId id="305" r:id="rId49"/>
    <p:sldId id="304" r:id="rId50"/>
    <p:sldId id="306" r:id="rId51"/>
    <p:sldId id="307" r:id="rId52"/>
    <p:sldId id="308" r:id="rId53"/>
    <p:sldId id="309" r:id="rId54"/>
    <p:sldId id="310" r:id="rId55"/>
    <p:sldId id="311" r:id="rId56"/>
    <p:sldId id="320" r:id="rId57"/>
    <p:sldId id="321" r:id="rId58"/>
    <p:sldId id="312" r:id="rId59"/>
    <p:sldId id="313" r:id="rId60"/>
    <p:sldId id="314" r:id="rId61"/>
    <p:sldId id="315" r:id="rId62"/>
    <p:sldId id="316" r:id="rId63"/>
    <p:sldId id="317" r:id="rId64"/>
    <p:sldId id="318" r:id="rId65"/>
    <p:sldId id="319" r:id="rId66"/>
    <p:sldId id="257" r:id="rId67"/>
    <p:sldId id="323" r:id="rId68"/>
    <p:sldId id="322"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oj T" initials="MT" lastIdx="1" clrIdx="0">
    <p:extLst>
      <p:ext uri="{19B8F6BF-5375-455C-9EA6-DF929625EA0E}">
        <p15:presenceInfo xmlns:p15="http://schemas.microsoft.com/office/powerpoint/2012/main" userId="19d3a85c7edd12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DBAAB7-8991-4666-B16F-CECD56E18184}" type="doc">
      <dgm:prSet loTypeId="urn:microsoft.com/office/officeart/2009/layout/CircleArrowProcess" loCatId="cycle" qsTypeId="urn:microsoft.com/office/officeart/2005/8/quickstyle/simple5" qsCatId="simple" csTypeId="urn:microsoft.com/office/officeart/2005/8/colors/colorful5" csCatId="colorful" phldr="1"/>
      <dgm:spPr/>
      <dgm:t>
        <a:bodyPr/>
        <a:lstStyle/>
        <a:p>
          <a:endParaRPr lang="en-US"/>
        </a:p>
      </dgm:t>
    </dgm:pt>
    <dgm:pt modelId="{45E006F1-D51A-4935-996F-67E353F9E39B}">
      <dgm:prSet phldrT="[Text]"/>
      <dgm:spPr/>
      <dgm:t>
        <a:bodyPr/>
        <a:lstStyle/>
        <a:p>
          <a:r>
            <a:rPr lang="en-US" dirty="0"/>
            <a:t>Step 0</a:t>
          </a:r>
        </a:p>
      </dgm:t>
    </dgm:pt>
    <dgm:pt modelId="{9BAD1FB0-D722-4A9E-B191-8B4FADDFD0B0}" type="parTrans" cxnId="{3BE3AEB7-A618-4EC6-9F03-B32F4CBEE042}">
      <dgm:prSet/>
      <dgm:spPr/>
      <dgm:t>
        <a:bodyPr/>
        <a:lstStyle/>
        <a:p>
          <a:endParaRPr lang="en-US"/>
        </a:p>
      </dgm:t>
    </dgm:pt>
    <dgm:pt modelId="{BE88880F-D3AE-4A95-BE38-87EFC60A0FA4}" type="sibTrans" cxnId="{3BE3AEB7-A618-4EC6-9F03-B32F4CBEE042}">
      <dgm:prSet/>
      <dgm:spPr/>
      <dgm:t>
        <a:bodyPr/>
        <a:lstStyle/>
        <a:p>
          <a:endParaRPr lang="en-US"/>
        </a:p>
      </dgm:t>
    </dgm:pt>
    <dgm:pt modelId="{1F0ED78F-F523-4776-89C6-1B0DF7B1ECB3}">
      <dgm:prSet phldrT="[Text]" custT="1"/>
      <dgm:spPr/>
      <dgm:t>
        <a:bodyPr/>
        <a:lstStyle/>
        <a:p>
          <a:r>
            <a:rPr lang="en-US" sz="2400" dirty="0"/>
            <a:t>Ideation and Validation</a:t>
          </a:r>
        </a:p>
      </dgm:t>
    </dgm:pt>
    <dgm:pt modelId="{E27485F4-A3A4-494F-9485-8454D419E023}" type="parTrans" cxnId="{6012FA62-F396-4810-B1F4-A667FB505A5E}">
      <dgm:prSet/>
      <dgm:spPr/>
      <dgm:t>
        <a:bodyPr/>
        <a:lstStyle/>
        <a:p>
          <a:endParaRPr lang="en-US"/>
        </a:p>
      </dgm:t>
    </dgm:pt>
    <dgm:pt modelId="{8DBF69BD-EF5A-4DBC-B990-F83A645254AF}" type="sibTrans" cxnId="{6012FA62-F396-4810-B1F4-A667FB505A5E}">
      <dgm:prSet/>
      <dgm:spPr/>
      <dgm:t>
        <a:bodyPr/>
        <a:lstStyle/>
        <a:p>
          <a:endParaRPr lang="en-US"/>
        </a:p>
      </dgm:t>
    </dgm:pt>
    <dgm:pt modelId="{8C865CA4-06A3-4DA8-84BF-9075006AE8E4}">
      <dgm:prSet phldrT="[Text]"/>
      <dgm:spPr/>
      <dgm:t>
        <a:bodyPr/>
        <a:lstStyle/>
        <a:p>
          <a:r>
            <a:rPr lang="en-US" dirty="0"/>
            <a:t>Step 1</a:t>
          </a:r>
        </a:p>
      </dgm:t>
    </dgm:pt>
    <dgm:pt modelId="{CA23FD86-0099-4895-82A7-507F073478F5}" type="parTrans" cxnId="{83E07256-0CAD-489E-8D22-DCFF7F365F75}">
      <dgm:prSet/>
      <dgm:spPr/>
      <dgm:t>
        <a:bodyPr/>
        <a:lstStyle/>
        <a:p>
          <a:endParaRPr lang="en-US"/>
        </a:p>
      </dgm:t>
    </dgm:pt>
    <dgm:pt modelId="{1E573894-9E60-4B3D-9840-A5EF3C9D2231}" type="sibTrans" cxnId="{83E07256-0CAD-489E-8D22-DCFF7F365F75}">
      <dgm:prSet/>
      <dgm:spPr/>
      <dgm:t>
        <a:bodyPr/>
        <a:lstStyle/>
        <a:p>
          <a:endParaRPr lang="en-US"/>
        </a:p>
      </dgm:t>
    </dgm:pt>
    <dgm:pt modelId="{97BCB3C5-9AAF-4A41-8D36-AC2B45A77F0E}">
      <dgm:prSet phldrT="[Text]" custT="1"/>
      <dgm:spPr/>
      <dgm:t>
        <a:bodyPr/>
        <a:lstStyle/>
        <a:p>
          <a:r>
            <a:rPr lang="en-US" sz="2400" dirty="0"/>
            <a:t>Selection of Processor</a:t>
          </a:r>
        </a:p>
      </dgm:t>
    </dgm:pt>
    <dgm:pt modelId="{608612E4-489E-44FD-B76F-673C3D45C7C4}" type="parTrans" cxnId="{84DF4E1E-A8A4-4106-A075-7B1E80DF68B8}">
      <dgm:prSet/>
      <dgm:spPr/>
      <dgm:t>
        <a:bodyPr/>
        <a:lstStyle/>
        <a:p>
          <a:endParaRPr lang="en-US"/>
        </a:p>
      </dgm:t>
    </dgm:pt>
    <dgm:pt modelId="{8CAEF411-570E-4D5F-80DF-494B38DA6643}" type="sibTrans" cxnId="{84DF4E1E-A8A4-4106-A075-7B1E80DF68B8}">
      <dgm:prSet/>
      <dgm:spPr/>
      <dgm:t>
        <a:bodyPr/>
        <a:lstStyle/>
        <a:p>
          <a:endParaRPr lang="en-US"/>
        </a:p>
      </dgm:t>
    </dgm:pt>
    <dgm:pt modelId="{559ED84F-8A4B-41F7-9C9F-40C34FEAB321}">
      <dgm:prSet phldrT="[Text]"/>
      <dgm:spPr/>
      <dgm:t>
        <a:bodyPr/>
        <a:lstStyle/>
        <a:p>
          <a:r>
            <a:rPr lang="en-US" dirty="0"/>
            <a:t>Step 2</a:t>
          </a:r>
        </a:p>
      </dgm:t>
    </dgm:pt>
    <dgm:pt modelId="{9A014DD0-CDB0-457A-967B-0D353D1FC23F}" type="parTrans" cxnId="{F6FF5BE5-5836-44FA-B7B3-3353D1C937B8}">
      <dgm:prSet/>
      <dgm:spPr/>
      <dgm:t>
        <a:bodyPr/>
        <a:lstStyle/>
        <a:p>
          <a:endParaRPr lang="en-US"/>
        </a:p>
      </dgm:t>
    </dgm:pt>
    <dgm:pt modelId="{AD46AE0C-1CDF-49DB-A241-A54AC64932E8}" type="sibTrans" cxnId="{F6FF5BE5-5836-44FA-B7B3-3353D1C937B8}">
      <dgm:prSet/>
      <dgm:spPr/>
      <dgm:t>
        <a:bodyPr/>
        <a:lstStyle/>
        <a:p>
          <a:endParaRPr lang="en-US"/>
        </a:p>
      </dgm:t>
    </dgm:pt>
    <dgm:pt modelId="{F20265A2-1FEF-40C5-BDD8-4D6DD413CDF9}">
      <dgm:prSet phldrT="[Text]" custT="1"/>
      <dgm:spPr/>
      <dgm:t>
        <a:bodyPr/>
        <a:lstStyle/>
        <a:p>
          <a:r>
            <a:rPr lang="en-US" sz="2400" dirty="0"/>
            <a:t>Sensors, Actuators and Networking Link [H/W]</a:t>
          </a:r>
        </a:p>
      </dgm:t>
    </dgm:pt>
    <dgm:pt modelId="{81D31FD8-1642-4061-92F8-91E884B9B08C}" type="parTrans" cxnId="{CB5AA205-71B9-411C-9165-924238C25DA0}">
      <dgm:prSet/>
      <dgm:spPr/>
      <dgm:t>
        <a:bodyPr/>
        <a:lstStyle/>
        <a:p>
          <a:endParaRPr lang="en-US"/>
        </a:p>
      </dgm:t>
    </dgm:pt>
    <dgm:pt modelId="{1B3CDB1A-D82B-4AB0-890B-122A1BD60174}" type="sibTrans" cxnId="{CB5AA205-71B9-411C-9165-924238C25DA0}">
      <dgm:prSet/>
      <dgm:spPr/>
      <dgm:t>
        <a:bodyPr/>
        <a:lstStyle/>
        <a:p>
          <a:endParaRPr lang="en-US"/>
        </a:p>
      </dgm:t>
    </dgm:pt>
    <dgm:pt modelId="{54FF7F9F-8C00-4B67-B094-B7B3B978B6AA}">
      <dgm:prSet phldrT="[Text]"/>
      <dgm:spPr/>
      <dgm:t>
        <a:bodyPr/>
        <a:lstStyle/>
        <a:p>
          <a:r>
            <a:rPr lang="en-US" dirty="0"/>
            <a:t>Step 3</a:t>
          </a:r>
        </a:p>
      </dgm:t>
    </dgm:pt>
    <dgm:pt modelId="{2C4DDF14-E8F2-47AF-97C4-528126726339}" type="parTrans" cxnId="{4B47731D-6B87-4C01-AFB5-F88EA1CAC99E}">
      <dgm:prSet/>
      <dgm:spPr/>
      <dgm:t>
        <a:bodyPr/>
        <a:lstStyle/>
        <a:p>
          <a:endParaRPr lang="en-US"/>
        </a:p>
      </dgm:t>
    </dgm:pt>
    <dgm:pt modelId="{B5420315-F960-4D09-AD10-96C287232F0D}" type="sibTrans" cxnId="{4B47731D-6B87-4C01-AFB5-F88EA1CAC99E}">
      <dgm:prSet/>
      <dgm:spPr/>
      <dgm:t>
        <a:bodyPr/>
        <a:lstStyle/>
        <a:p>
          <a:endParaRPr lang="en-US"/>
        </a:p>
      </dgm:t>
    </dgm:pt>
    <dgm:pt modelId="{F2AEB37D-5851-473B-B5A7-655CEFD3BA7C}">
      <dgm:prSet phldrT="[Text]"/>
      <dgm:spPr/>
      <dgm:t>
        <a:bodyPr/>
        <a:lstStyle/>
        <a:p>
          <a:r>
            <a:rPr lang="en-US" dirty="0"/>
            <a:t>Step 4</a:t>
          </a:r>
        </a:p>
      </dgm:t>
    </dgm:pt>
    <dgm:pt modelId="{2431510B-D9E2-4453-BE39-1840A3FD80C1}" type="parTrans" cxnId="{5AC6C682-4750-4CFA-ABE7-DC49485DABB9}">
      <dgm:prSet/>
      <dgm:spPr/>
      <dgm:t>
        <a:bodyPr/>
        <a:lstStyle/>
        <a:p>
          <a:endParaRPr lang="en-US"/>
        </a:p>
      </dgm:t>
    </dgm:pt>
    <dgm:pt modelId="{A1F94010-D621-4C58-A5A9-21290ECF2D4F}" type="sibTrans" cxnId="{5AC6C682-4750-4CFA-ABE7-DC49485DABB9}">
      <dgm:prSet/>
      <dgm:spPr/>
      <dgm:t>
        <a:bodyPr/>
        <a:lstStyle/>
        <a:p>
          <a:endParaRPr lang="en-US"/>
        </a:p>
      </dgm:t>
    </dgm:pt>
    <dgm:pt modelId="{6DA6D111-F170-4FFC-92DB-997CE1CC8C19}">
      <dgm:prSet phldrT="[Text]"/>
      <dgm:spPr/>
      <dgm:t>
        <a:bodyPr/>
        <a:lstStyle/>
        <a:p>
          <a:r>
            <a:rPr lang="en-US" dirty="0"/>
            <a:t>Step 5</a:t>
          </a:r>
        </a:p>
      </dgm:t>
    </dgm:pt>
    <dgm:pt modelId="{8B8E56E4-66F8-4457-B422-50B39ED2B804}" type="parTrans" cxnId="{2D03037C-1616-4322-93AD-6090B51B6B98}">
      <dgm:prSet/>
      <dgm:spPr/>
      <dgm:t>
        <a:bodyPr/>
        <a:lstStyle/>
        <a:p>
          <a:endParaRPr lang="en-US"/>
        </a:p>
      </dgm:t>
    </dgm:pt>
    <dgm:pt modelId="{84FE990A-574E-41DA-B85D-399E806C019F}" type="sibTrans" cxnId="{2D03037C-1616-4322-93AD-6090B51B6B98}">
      <dgm:prSet/>
      <dgm:spPr/>
      <dgm:t>
        <a:bodyPr/>
        <a:lstStyle/>
        <a:p>
          <a:endParaRPr lang="en-US"/>
        </a:p>
      </dgm:t>
    </dgm:pt>
    <dgm:pt modelId="{40811FA8-1F7F-4464-86D9-6AED00668F76}">
      <dgm:prSet custT="1"/>
      <dgm:spPr/>
      <dgm:t>
        <a:bodyPr/>
        <a:lstStyle/>
        <a:p>
          <a:r>
            <a:rPr lang="en-US" sz="2400" dirty="0"/>
            <a:t>Cloud (Server , DB , Dashboard UI)</a:t>
          </a:r>
        </a:p>
      </dgm:t>
    </dgm:pt>
    <dgm:pt modelId="{EFAC81D0-4A8E-4759-8D8C-AA3538FADABA}" type="parTrans" cxnId="{2C0E4C5C-DBFE-455D-ACAC-F2A84D963B24}">
      <dgm:prSet/>
      <dgm:spPr/>
      <dgm:t>
        <a:bodyPr/>
        <a:lstStyle/>
        <a:p>
          <a:endParaRPr lang="en-US"/>
        </a:p>
      </dgm:t>
    </dgm:pt>
    <dgm:pt modelId="{74FE8952-042B-454B-8BF0-BD6D08A7382D}" type="sibTrans" cxnId="{2C0E4C5C-DBFE-455D-ACAC-F2A84D963B24}">
      <dgm:prSet/>
      <dgm:spPr/>
      <dgm:t>
        <a:bodyPr/>
        <a:lstStyle/>
        <a:p>
          <a:endParaRPr lang="en-US"/>
        </a:p>
      </dgm:t>
    </dgm:pt>
    <dgm:pt modelId="{09DC79D3-E797-4492-A84B-4FD072283702}">
      <dgm:prSet custT="1"/>
      <dgm:spPr/>
      <dgm:t>
        <a:bodyPr/>
        <a:lstStyle/>
        <a:p>
          <a:r>
            <a:rPr lang="en-US" sz="2400" dirty="0"/>
            <a:t>S/W Development</a:t>
          </a:r>
        </a:p>
      </dgm:t>
    </dgm:pt>
    <dgm:pt modelId="{E9565C55-48C3-4B58-A56D-EC19351CD241}" type="parTrans" cxnId="{3D910565-CC8D-4703-BEAE-4270F4CD434D}">
      <dgm:prSet/>
      <dgm:spPr/>
      <dgm:t>
        <a:bodyPr/>
        <a:lstStyle/>
        <a:p>
          <a:endParaRPr lang="en-US"/>
        </a:p>
      </dgm:t>
    </dgm:pt>
    <dgm:pt modelId="{CD621F4B-9701-4A6A-A505-9B8D550D2030}" type="sibTrans" cxnId="{3D910565-CC8D-4703-BEAE-4270F4CD434D}">
      <dgm:prSet/>
      <dgm:spPr/>
      <dgm:t>
        <a:bodyPr/>
        <a:lstStyle/>
        <a:p>
          <a:endParaRPr lang="en-US"/>
        </a:p>
      </dgm:t>
    </dgm:pt>
    <dgm:pt modelId="{7FB3E5BE-0E92-48B8-8988-710C78B24CE9}">
      <dgm:prSet custT="1"/>
      <dgm:spPr/>
      <dgm:t>
        <a:bodyPr/>
        <a:lstStyle/>
        <a:p>
          <a:r>
            <a:rPr lang="en-US" sz="2400" dirty="0"/>
            <a:t>Prototype to Product</a:t>
          </a:r>
        </a:p>
      </dgm:t>
    </dgm:pt>
    <dgm:pt modelId="{0ADE490A-3174-4014-986A-37B3D15534B8}" type="parTrans" cxnId="{9115A152-940E-4B3A-88F3-377953F336F2}">
      <dgm:prSet/>
      <dgm:spPr/>
      <dgm:t>
        <a:bodyPr/>
        <a:lstStyle/>
        <a:p>
          <a:endParaRPr lang="en-US"/>
        </a:p>
      </dgm:t>
    </dgm:pt>
    <dgm:pt modelId="{3B727226-555B-41BC-AE51-7CD44C7B4F92}" type="sibTrans" cxnId="{9115A152-940E-4B3A-88F3-377953F336F2}">
      <dgm:prSet/>
      <dgm:spPr/>
      <dgm:t>
        <a:bodyPr/>
        <a:lstStyle/>
        <a:p>
          <a:endParaRPr lang="en-US"/>
        </a:p>
      </dgm:t>
    </dgm:pt>
    <dgm:pt modelId="{C8D8E3AB-9422-42A0-B8C0-40B4DC72ED53}" type="pres">
      <dgm:prSet presAssocID="{DEDBAAB7-8991-4666-B16F-CECD56E18184}" presName="Name0" presStyleCnt="0">
        <dgm:presLayoutVars>
          <dgm:chMax val="7"/>
          <dgm:chPref val="7"/>
          <dgm:dir/>
          <dgm:animLvl val="lvl"/>
        </dgm:presLayoutVars>
      </dgm:prSet>
      <dgm:spPr/>
    </dgm:pt>
    <dgm:pt modelId="{213576C5-8D1C-4C2B-978A-6B2707D5DB84}" type="pres">
      <dgm:prSet presAssocID="{45E006F1-D51A-4935-996F-67E353F9E39B}" presName="Accent1" presStyleCnt="0"/>
      <dgm:spPr/>
    </dgm:pt>
    <dgm:pt modelId="{E56B2704-FFBA-4EC8-B145-CB5F7CF8E4E7}" type="pres">
      <dgm:prSet presAssocID="{45E006F1-D51A-4935-996F-67E353F9E39B}" presName="Accent" presStyleLbl="node1" presStyleIdx="0" presStyleCnt="6"/>
      <dgm:spPr/>
    </dgm:pt>
    <dgm:pt modelId="{BB5ACA71-4EA5-48CC-A2F8-1A57C8E5C757}" type="pres">
      <dgm:prSet presAssocID="{45E006F1-D51A-4935-996F-67E353F9E39B}" presName="Child1" presStyleLbl="revTx" presStyleIdx="0" presStyleCnt="12" custScaleX="281471" custScaleY="129876" custLinFactNeighborX="87296">
        <dgm:presLayoutVars>
          <dgm:chMax val="0"/>
          <dgm:chPref val="0"/>
          <dgm:bulletEnabled val="1"/>
        </dgm:presLayoutVars>
      </dgm:prSet>
      <dgm:spPr/>
    </dgm:pt>
    <dgm:pt modelId="{7E50E38A-0697-468F-A346-D6783B092BDE}" type="pres">
      <dgm:prSet presAssocID="{45E006F1-D51A-4935-996F-67E353F9E39B}" presName="Parent1" presStyleLbl="revTx" presStyleIdx="1" presStyleCnt="12">
        <dgm:presLayoutVars>
          <dgm:chMax val="1"/>
          <dgm:chPref val="1"/>
          <dgm:bulletEnabled val="1"/>
        </dgm:presLayoutVars>
      </dgm:prSet>
      <dgm:spPr/>
    </dgm:pt>
    <dgm:pt modelId="{94C348FD-F8DD-4C2C-B839-1549BCD3CCC2}" type="pres">
      <dgm:prSet presAssocID="{8C865CA4-06A3-4DA8-84BF-9075006AE8E4}" presName="Accent2" presStyleCnt="0"/>
      <dgm:spPr/>
    </dgm:pt>
    <dgm:pt modelId="{40E0476E-C982-4888-AACB-8C4EB9F44701}" type="pres">
      <dgm:prSet presAssocID="{8C865CA4-06A3-4DA8-84BF-9075006AE8E4}" presName="Accent" presStyleLbl="node1" presStyleIdx="1" presStyleCnt="6"/>
      <dgm:spPr/>
    </dgm:pt>
    <dgm:pt modelId="{0E819A5D-8E8D-4A3D-9795-38620CF235ED}" type="pres">
      <dgm:prSet presAssocID="{8C865CA4-06A3-4DA8-84BF-9075006AE8E4}" presName="Child2" presStyleLbl="revTx" presStyleIdx="2" presStyleCnt="12" custScaleX="334100" custLinFactX="7008" custLinFactNeighborX="100000">
        <dgm:presLayoutVars>
          <dgm:chMax val="0"/>
          <dgm:chPref val="0"/>
          <dgm:bulletEnabled val="1"/>
        </dgm:presLayoutVars>
      </dgm:prSet>
      <dgm:spPr/>
    </dgm:pt>
    <dgm:pt modelId="{1AF63159-3FC2-46A4-9183-B0B97D1E0025}" type="pres">
      <dgm:prSet presAssocID="{8C865CA4-06A3-4DA8-84BF-9075006AE8E4}" presName="Parent2" presStyleLbl="revTx" presStyleIdx="3" presStyleCnt="12">
        <dgm:presLayoutVars>
          <dgm:chMax val="1"/>
          <dgm:chPref val="1"/>
          <dgm:bulletEnabled val="1"/>
        </dgm:presLayoutVars>
      </dgm:prSet>
      <dgm:spPr/>
    </dgm:pt>
    <dgm:pt modelId="{8C461BB4-AC30-40FD-A5CE-B8BEB779AADA}" type="pres">
      <dgm:prSet presAssocID="{559ED84F-8A4B-41F7-9C9F-40C34FEAB321}" presName="Accent3" presStyleCnt="0"/>
      <dgm:spPr/>
    </dgm:pt>
    <dgm:pt modelId="{CF161F83-B0D6-4A80-8826-4E8070BCAE42}" type="pres">
      <dgm:prSet presAssocID="{559ED84F-8A4B-41F7-9C9F-40C34FEAB321}" presName="Accent" presStyleLbl="node1" presStyleIdx="2" presStyleCnt="6"/>
      <dgm:spPr/>
    </dgm:pt>
    <dgm:pt modelId="{68C455F0-CDA0-4E4A-A796-ECA5FB9425AA}" type="pres">
      <dgm:prSet presAssocID="{559ED84F-8A4B-41F7-9C9F-40C34FEAB321}" presName="Child3" presStyleLbl="revTx" presStyleIdx="4" presStyleCnt="12" custScaleX="437760" custLinFactX="63328" custLinFactNeighborX="100000" custLinFactNeighborY="7948">
        <dgm:presLayoutVars>
          <dgm:chMax val="0"/>
          <dgm:chPref val="0"/>
          <dgm:bulletEnabled val="1"/>
        </dgm:presLayoutVars>
      </dgm:prSet>
      <dgm:spPr/>
    </dgm:pt>
    <dgm:pt modelId="{4AA8BC24-F708-4C69-BF15-4E492478A4C3}" type="pres">
      <dgm:prSet presAssocID="{559ED84F-8A4B-41F7-9C9F-40C34FEAB321}" presName="Parent3" presStyleLbl="revTx" presStyleIdx="5" presStyleCnt="12">
        <dgm:presLayoutVars>
          <dgm:chMax val="1"/>
          <dgm:chPref val="1"/>
          <dgm:bulletEnabled val="1"/>
        </dgm:presLayoutVars>
      </dgm:prSet>
      <dgm:spPr/>
    </dgm:pt>
    <dgm:pt modelId="{E9E6BABB-BE0A-4806-B9AF-395396B8F605}" type="pres">
      <dgm:prSet presAssocID="{54FF7F9F-8C00-4B67-B094-B7B3B978B6AA}" presName="Accent4" presStyleCnt="0"/>
      <dgm:spPr/>
    </dgm:pt>
    <dgm:pt modelId="{4D1EF85F-B932-4628-8D9A-28F666C4013A}" type="pres">
      <dgm:prSet presAssocID="{54FF7F9F-8C00-4B67-B094-B7B3B978B6AA}" presName="Accent" presStyleLbl="node1" presStyleIdx="3" presStyleCnt="6"/>
      <dgm:spPr/>
    </dgm:pt>
    <dgm:pt modelId="{C6A4B4EA-825D-41B2-830C-2A73C85B72E6}" type="pres">
      <dgm:prSet presAssocID="{54FF7F9F-8C00-4B67-B094-B7B3B978B6AA}" presName="Child4" presStyleLbl="revTx" presStyleIdx="6" presStyleCnt="12" custScaleX="476074" custLinFactX="70289" custLinFactNeighborX="100000" custLinFactNeighborY="1414">
        <dgm:presLayoutVars>
          <dgm:chMax val="0"/>
          <dgm:chPref val="0"/>
          <dgm:bulletEnabled val="1"/>
        </dgm:presLayoutVars>
      </dgm:prSet>
      <dgm:spPr/>
    </dgm:pt>
    <dgm:pt modelId="{51ED1CD9-F55B-4A20-B67B-4F4B1AEBD7AF}" type="pres">
      <dgm:prSet presAssocID="{54FF7F9F-8C00-4B67-B094-B7B3B978B6AA}" presName="Parent4" presStyleLbl="revTx" presStyleIdx="7" presStyleCnt="12">
        <dgm:presLayoutVars>
          <dgm:chMax val="1"/>
          <dgm:chPref val="1"/>
          <dgm:bulletEnabled val="1"/>
        </dgm:presLayoutVars>
      </dgm:prSet>
      <dgm:spPr/>
    </dgm:pt>
    <dgm:pt modelId="{19D88B24-F671-484E-8661-CE4244AC3F23}" type="pres">
      <dgm:prSet presAssocID="{F2AEB37D-5851-473B-B5A7-655CEFD3BA7C}" presName="Accent5" presStyleCnt="0"/>
      <dgm:spPr/>
    </dgm:pt>
    <dgm:pt modelId="{84151456-B9D5-4E9A-B1F7-501707F91D20}" type="pres">
      <dgm:prSet presAssocID="{F2AEB37D-5851-473B-B5A7-655CEFD3BA7C}" presName="Accent" presStyleLbl="node1" presStyleIdx="4" presStyleCnt="6"/>
      <dgm:spPr/>
    </dgm:pt>
    <dgm:pt modelId="{D6A54C83-DC38-4E64-B05D-F8E254B068D8}" type="pres">
      <dgm:prSet presAssocID="{F2AEB37D-5851-473B-B5A7-655CEFD3BA7C}" presName="Child5" presStyleLbl="revTx" presStyleIdx="8" presStyleCnt="12" custScaleX="322956" custLinFactX="10763" custLinFactNeighborX="100000">
        <dgm:presLayoutVars>
          <dgm:chMax val="0"/>
          <dgm:chPref val="0"/>
          <dgm:bulletEnabled val="1"/>
        </dgm:presLayoutVars>
      </dgm:prSet>
      <dgm:spPr/>
    </dgm:pt>
    <dgm:pt modelId="{AC42EEFD-6FA9-4647-81CF-9EC9A9D5CC06}" type="pres">
      <dgm:prSet presAssocID="{F2AEB37D-5851-473B-B5A7-655CEFD3BA7C}" presName="Parent5" presStyleLbl="revTx" presStyleIdx="9" presStyleCnt="12">
        <dgm:presLayoutVars>
          <dgm:chMax val="1"/>
          <dgm:chPref val="1"/>
          <dgm:bulletEnabled val="1"/>
        </dgm:presLayoutVars>
      </dgm:prSet>
      <dgm:spPr/>
    </dgm:pt>
    <dgm:pt modelId="{28120DCF-1008-4820-BDF8-798D6DC75D56}" type="pres">
      <dgm:prSet presAssocID="{6DA6D111-F170-4FFC-92DB-997CE1CC8C19}" presName="Accent6" presStyleCnt="0"/>
      <dgm:spPr/>
    </dgm:pt>
    <dgm:pt modelId="{4ACBFE70-7223-41C9-9013-0CFE217344B3}" type="pres">
      <dgm:prSet presAssocID="{6DA6D111-F170-4FFC-92DB-997CE1CC8C19}" presName="Accent" presStyleLbl="node1" presStyleIdx="5" presStyleCnt="6"/>
      <dgm:spPr/>
    </dgm:pt>
    <dgm:pt modelId="{26699E29-B6A5-4CBE-9471-5E68F9A213FC}" type="pres">
      <dgm:prSet presAssocID="{6DA6D111-F170-4FFC-92DB-997CE1CC8C19}" presName="Child6" presStyleLbl="revTx" presStyleIdx="10" presStyleCnt="12" custScaleX="352118" custLinFactX="22966" custLinFactNeighborX="100000" custLinFactNeighborY="-4242">
        <dgm:presLayoutVars>
          <dgm:chMax val="0"/>
          <dgm:chPref val="0"/>
          <dgm:bulletEnabled val="1"/>
        </dgm:presLayoutVars>
      </dgm:prSet>
      <dgm:spPr/>
    </dgm:pt>
    <dgm:pt modelId="{414C656B-B7CD-4E4D-BE95-C9633F8D55F3}" type="pres">
      <dgm:prSet presAssocID="{6DA6D111-F170-4FFC-92DB-997CE1CC8C19}" presName="Parent6" presStyleLbl="revTx" presStyleIdx="11" presStyleCnt="12">
        <dgm:presLayoutVars>
          <dgm:chMax val="1"/>
          <dgm:chPref val="1"/>
          <dgm:bulletEnabled val="1"/>
        </dgm:presLayoutVars>
      </dgm:prSet>
      <dgm:spPr/>
    </dgm:pt>
  </dgm:ptLst>
  <dgm:cxnLst>
    <dgm:cxn modelId="{CB5AA205-71B9-411C-9165-924238C25DA0}" srcId="{559ED84F-8A4B-41F7-9C9F-40C34FEAB321}" destId="{F20265A2-1FEF-40C5-BDD8-4D6DD413CDF9}" srcOrd="0" destOrd="0" parTransId="{81D31FD8-1642-4061-92F8-91E884B9B08C}" sibTransId="{1B3CDB1A-D82B-4AB0-890B-122A1BD60174}"/>
    <dgm:cxn modelId="{4B47731D-6B87-4C01-AFB5-F88EA1CAC99E}" srcId="{DEDBAAB7-8991-4666-B16F-CECD56E18184}" destId="{54FF7F9F-8C00-4B67-B094-B7B3B978B6AA}" srcOrd="3" destOrd="0" parTransId="{2C4DDF14-E8F2-47AF-97C4-528126726339}" sibTransId="{B5420315-F960-4D09-AD10-96C287232F0D}"/>
    <dgm:cxn modelId="{84DF4E1E-A8A4-4106-A075-7B1E80DF68B8}" srcId="{8C865CA4-06A3-4DA8-84BF-9075006AE8E4}" destId="{97BCB3C5-9AAF-4A41-8D36-AC2B45A77F0E}" srcOrd="0" destOrd="0" parTransId="{608612E4-489E-44FD-B76F-673C3D45C7C4}" sibTransId="{8CAEF411-570E-4D5F-80DF-494B38DA6643}"/>
    <dgm:cxn modelId="{7E910A37-A2D4-4C34-B51B-8A14ABC26C20}" type="presOf" srcId="{DEDBAAB7-8991-4666-B16F-CECD56E18184}" destId="{C8D8E3AB-9422-42A0-B8C0-40B4DC72ED53}" srcOrd="0" destOrd="0" presId="urn:microsoft.com/office/officeart/2009/layout/CircleArrowProcess"/>
    <dgm:cxn modelId="{2C0E4C5C-DBFE-455D-ACAC-F2A84D963B24}" srcId="{54FF7F9F-8C00-4B67-B094-B7B3B978B6AA}" destId="{40811FA8-1F7F-4464-86D9-6AED00668F76}" srcOrd="0" destOrd="0" parTransId="{EFAC81D0-4A8E-4759-8D8C-AA3538FADABA}" sibTransId="{74FE8952-042B-454B-8BF0-BD6D08A7382D}"/>
    <dgm:cxn modelId="{983CCE5C-4FC0-495C-A4FD-47BFCAEB95CC}" type="presOf" srcId="{09DC79D3-E797-4492-A84B-4FD072283702}" destId="{D6A54C83-DC38-4E64-B05D-F8E254B068D8}" srcOrd="0" destOrd="0" presId="urn:microsoft.com/office/officeart/2009/layout/CircleArrowProcess"/>
    <dgm:cxn modelId="{349E3B60-F6DF-489D-B07B-45D662EA8FD3}" type="presOf" srcId="{7FB3E5BE-0E92-48B8-8988-710C78B24CE9}" destId="{26699E29-B6A5-4CBE-9471-5E68F9A213FC}" srcOrd="0" destOrd="0" presId="urn:microsoft.com/office/officeart/2009/layout/CircleArrowProcess"/>
    <dgm:cxn modelId="{2301E061-B4B4-4CBA-939B-3631D0672ABA}" type="presOf" srcId="{97BCB3C5-9AAF-4A41-8D36-AC2B45A77F0E}" destId="{0E819A5D-8E8D-4A3D-9795-38620CF235ED}" srcOrd="0" destOrd="0" presId="urn:microsoft.com/office/officeart/2009/layout/CircleArrowProcess"/>
    <dgm:cxn modelId="{6012FA62-F396-4810-B1F4-A667FB505A5E}" srcId="{45E006F1-D51A-4935-996F-67E353F9E39B}" destId="{1F0ED78F-F523-4776-89C6-1B0DF7B1ECB3}" srcOrd="0" destOrd="0" parTransId="{E27485F4-A3A4-494F-9485-8454D419E023}" sibTransId="{8DBF69BD-EF5A-4DBC-B990-F83A645254AF}"/>
    <dgm:cxn modelId="{3D910565-CC8D-4703-BEAE-4270F4CD434D}" srcId="{F2AEB37D-5851-473B-B5A7-655CEFD3BA7C}" destId="{09DC79D3-E797-4492-A84B-4FD072283702}" srcOrd="0" destOrd="0" parTransId="{E9565C55-48C3-4B58-A56D-EC19351CD241}" sibTransId="{CD621F4B-9701-4A6A-A505-9B8D550D2030}"/>
    <dgm:cxn modelId="{4E8EBE47-5C05-4955-AFD6-713429157A17}" type="presOf" srcId="{F20265A2-1FEF-40C5-BDD8-4D6DD413CDF9}" destId="{68C455F0-CDA0-4E4A-A796-ECA5FB9425AA}" srcOrd="0" destOrd="0" presId="urn:microsoft.com/office/officeart/2009/layout/CircleArrowProcess"/>
    <dgm:cxn modelId="{B688B44A-4C2D-49E8-8236-14D232FED141}" type="presOf" srcId="{8C865CA4-06A3-4DA8-84BF-9075006AE8E4}" destId="{1AF63159-3FC2-46A4-9183-B0B97D1E0025}" srcOrd="0" destOrd="0" presId="urn:microsoft.com/office/officeart/2009/layout/CircleArrowProcess"/>
    <dgm:cxn modelId="{ABA0556E-7811-41A5-BFA4-545BD2E7246C}" type="presOf" srcId="{40811FA8-1F7F-4464-86D9-6AED00668F76}" destId="{C6A4B4EA-825D-41B2-830C-2A73C85B72E6}" srcOrd="0" destOrd="0" presId="urn:microsoft.com/office/officeart/2009/layout/CircleArrowProcess"/>
    <dgm:cxn modelId="{9115A152-940E-4B3A-88F3-377953F336F2}" srcId="{6DA6D111-F170-4FFC-92DB-997CE1CC8C19}" destId="{7FB3E5BE-0E92-48B8-8988-710C78B24CE9}" srcOrd="0" destOrd="0" parTransId="{0ADE490A-3174-4014-986A-37B3D15534B8}" sibTransId="{3B727226-555B-41BC-AE51-7CD44C7B4F92}"/>
    <dgm:cxn modelId="{83E07256-0CAD-489E-8D22-DCFF7F365F75}" srcId="{DEDBAAB7-8991-4666-B16F-CECD56E18184}" destId="{8C865CA4-06A3-4DA8-84BF-9075006AE8E4}" srcOrd="1" destOrd="0" parTransId="{CA23FD86-0099-4895-82A7-507F073478F5}" sibTransId="{1E573894-9E60-4B3D-9840-A5EF3C9D2231}"/>
    <dgm:cxn modelId="{B736557B-3337-4A1D-9053-2AC414984DB4}" type="presOf" srcId="{54FF7F9F-8C00-4B67-B094-B7B3B978B6AA}" destId="{51ED1CD9-F55B-4A20-B67B-4F4B1AEBD7AF}" srcOrd="0" destOrd="0" presId="urn:microsoft.com/office/officeart/2009/layout/CircleArrowProcess"/>
    <dgm:cxn modelId="{2D03037C-1616-4322-93AD-6090B51B6B98}" srcId="{DEDBAAB7-8991-4666-B16F-CECD56E18184}" destId="{6DA6D111-F170-4FFC-92DB-997CE1CC8C19}" srcOrd="5" destOrd="0" parTransId="{8B8E56E4-66F8-4457-B422-50B39ED2B804}" sibTransId="{84FE990A-574E-41DA-B85D-399E806C019F}"/>
    <dgm:cxn modelId="{5AC6C682-4750-4CFA-ABE7-DC49485DABB9}" srcId="{DEDBAAB7-8991-4666-B16F-CECD56E18184}" destId="{F2AEB37D-5851-473B-B5A7-655CEFD3BA7C}" srcOrd="4" destOrd="0" parTransId="{2431510B-D9E2-4453-BE39-1840A3FD80C1}" sibTransId="{A1F94010-D621-4C58-A5A9-21290ECF2D4F}"/>
    <dgm:cxn modelId="{8F4245AA-6792-461D-8B9D-8034AA5F0BF1}" type="presOf" srcId="{1F0ED78F-F523-4776-89C6-1B0DF7B1ECB3}" destId="{BB5ACA71-4EA5-48CC-A2F8-1A57C8E5C757}" srcOrd="0" destOrd="0" presId="urn:microsoft.com/office/officeart/2009/layout/CircleArrowProcess"/>
    <dgm:cxn modelId="{3BE3AEB7-A618-4EC6-9F03-B32F4CBEE042}" srcId="{DEDBAAB7-8991-4666-B16F-CECD56E18184}" destId="{45E006F1-D51A-4935-996F-67E353F9E39B}" srcOrd="0" destOrd="0" parTransId="{9BAD1FB0-D722-4A9E-B191-8B4FADDFD0B0}" sibTransId="{BE88880F-D3AE-4A95-BE38-87EFC60A0FA4}"/>
    <dgm:cxn modelId="{B6DC59BF-E8F6-4A5F-8E0F-38515BCEBA28}" type="presOf" srcId="{45E006F1-D51A-4935-996F-67E353F9E39B}" destId="{7E50E38A-0697-468F-A346-D6783B092BDE}" srcOrd="0" destOrd="0" presId="urn:microsoft.com/office/officeart/2009/layout/CircleArrowProcess"/>
    <dgm:cxn modelId="{381D9BC2-1954-4233-9C87-6A7F0A7D7B94}" type="presOf" srcId="{559ED84F-8A4B-41F7-9C9F-40C34FEAB321}" destId="{4AA8BC24-F708-4C69-BF15-4E492478A4C3}" srcOrd="0" destOrd="0" presId="urn:microsoft.com/office/officeart/2009/layout/CircleArrowProcess"/>
    <dgm:cxn modelId="{CD9A92C7-755E-40D8-A168-304AC1DA005C}" type="presOf" srcId="{6DA6D111-F170-4FFC-92DB-997CE1CC8C19}" destId="{414C656B-B7CD-4E4D-BE95-C9633F8D55F3}" srcOrd="0" destOrd="0" presId="urn:microsoft.com/office/officeart/2009/layout/CircleArrowProcess"/>
    <dgm:cxn modelId="{266629E5-4052-44A5-B578-739A228C53EF}" type="presOf" srcId="{F2AEB37D-5851-473B-B5A7-655CEFD3BA7C}" destId="{AC42EEFD-6FA9-4647-81CF-9EC9A9D5CC06}" srcOrd="0" destOrd="0" presId="urn:microsoft.com/office/officeart/2009/layout/CircleArrowProcess"/>
    <dgm:cxn modelId="{F6FF5BE5-5836-44FA-B7B3-3353D1C937B8}" srcId="{DEDBAAB7-8991-4666-B16F-CECD56E18184}" destId="{559ED84F-8A4B-41F7-9C9F-40C34FEAB321}" srcOrd="2" destOrd="0" parTransId="{9A014DD0-CDB0-457A-967B-0D353D1FC23F}" sibTransId="{AD46AE0C-1CDF-49DB-A241-A54AC64932E8}"/>
    <dgm:cxn modelId="{CA7167CD-9919-4791-8882-6133DE9D67C1}" type="presParOf" srcId="{C8D8E3AB-9422-42A0-B8C0-40B4DC72ED53}" destId="{213576C5-8D1C-4C2B-978A-6B2707D5DB84}" srcOrd="0" destOrd="0" presId="urn:microsoft.com/office/officeart/2009/layout/CircleArrowProcess"/>
    <dgm:cxn modelId="{098C975F-F5A6-401C-BC4A-8FBCA4E0C9BF}" type="presParOf" srcId="{213576C5-8D1C-4C2B-978A-6B2707D5DB84}" destId="{E56B2704-FFBA-4EC8-B145-CB5F7CF8E4E7}" srcOrd="0" destOrd="0" presId="urn:microsoft.com/office/officeart/2009/layout/CircleArrowProcess"/>
    <dgm:cxn modelId="{4E183019-5F88-454A-98E4-76134231063F}" type="presParOf" srcId="{C8D8E3AB-9422-42A0-B8C0-40B4DC72ED53}" destId="{BB5ACA71-4EA5-48CC-A2F8-1A57C8E5C757}" srcOrd="1" destOrd="0" presId="urn:microsoft.com/office/officeart/2009/layout/CircleArrowProcess"/>
    <dgm:cxn modelId="{3289F796-238D-4217-991D-60970729BA7D}" type="presParOf" srcId="{C8D8E3AB-9422-42A0-B8C0-40B4DC72ED53}" destId="{7E50E38A-0697-468F-A346-D6783B092BDE}" srcOrd="2" destOrd="0" presId="urn:microsoft.com/office/officeart/2009/layout/CircleArrowProcess"/>
    <dgm:cxn modelId="{7DC2D92B-C86F-47BE-83FE-F176FFBD35D9}" type="presParOf" srcId="{C8D8E3AB-9422-42A0-B8C0-40B4DC72ED53}" destId="{94C348FD-F8DD-4C2C-B839-1549BCD3CCC2}" srcOrd="3" destOrd="0" presId="urn:microsoft.com/office/officeart/2009/layout/CircleArrowProcess"/>
    <dgm:cxn modelId="{52C85D90-97A1-4A8D-B7FC-5E7C9AD1BC72}" type="presParOf" srcId="{94C348FD-F8DD-4C2C-B839-1549BCD3CCC2}" destId="{40E0476E-C982-4888-AACB-8C4EB9F44701}" srcOrd="0" destOrd="0" presId="urn:microsoft.com/office/officeart/2009/layout/CircleArrowProcess"/>
    <dgm:cxn modelId="{D3CE2A48-35FC-4E10-BBE2-327BC2380279}" type="presParOf" srcId="{C8D8E3AB-9422-42A0-B8C0-40B4DC72ED53}" destId="{0E819A5D-8E8D-4A3D-9795-38620CF235ED}" srcOrd="4" destOrd="0" presId="urn:microsoft.com/office/officeart/2009/layout/CircleArrowProcess"/>
    <dgm:cxn modelId="{14206FEE-5713-44AA-B264-89E1A372BDB5}" type="presParOf" srcId="{C8D8E3AB-9422-42A0-B8C0-40B4DC72ED53}" destId="{1AF63159-3FC2-46A4-9183-B0B97D1E0025}" srcOrd="5" destOrd="0" presId="urn:microsoft.com/office/officeart/2009/layout/CircleArrowProcess"/>
    <dgm:cxn modelId="{3F40D269-DDFB-4067-8B8D-80025A62BBFA}" type="presParOf" srcId="{C8D8E3AB-9422-42A0-B8C0-40B4DC72ED53}" destId="{8C461BB4-AC30-40FD-A5CE-B8BEB779AADA}" srcOrd="6" destOrd="0" presId="urn:microsoft.com/office/officeart/2009/layout/CircleArrowProcess"/>
    <dgm:cxn modelId="{739C8462-319B-44D1-9546-8ADC77EEA843}" type="presParOf" srcId="{8C461BB4-AC30-40FD-A5CE-B8BEB779AADA}" destId="{CF161F83-B0D6-4A80-8826-4E8070BCAE42}" srcOrd="0" destOrd="0" presId="urn:microsoft.com/office/officeart/2009/layout/CircleArrowProcess"/>
    <dgm:cxn modelId="{93C5F725-356B-4F83-9F6F-B553C83D173F}" type="presParOf" srcId="{C8D8E3AB-9422-42A0-B8C0-40B4DC72ED53}" destId="{68C455F0-CDA0-4E4A-A796-ECA5FB9425AA}" srcOrd="7" destOrd="0" presId="urn:microsoft.com/office/officeart/2009/layout/CircleArrowProcess"/>
    <dgm:cxn modelId="{315E6919-4BC9-44AC-8119-7580CFD7182F}" type="presParOf" srcId="{C8D8E3AB-9422-42A0-B8C0-40B4DC72ED53}" destId="{4AA8BC24-F708-4C69-BF15-4E492478A4C3}" srcOrd="8" destOrd="0" presId="urn:microsoft.com/office/officeart/2009/layout/CircleArrowProcess"/>
    <dgm:cxn modelId="{CB7A4ACC-ECA7-424E-BC03-D115CCF85FB4}" type="presParOf" srcId="{C8D8E3AB-9422-42A0-B8C0-40B4DC72ED53}" destId="{E9E6BABB-BE0A-4806-B9AF-395396B8F605}" srcOrd="9" destOrd="0" presId="urn:microsoft.com/office/officeart/2009/layout/CircleArrowProcess"/>
    <dgm:cxn modelId="{4A0B1E27-CE4B-4351-8B4D-97BDC05AB39C}" type="presParOf" srcId="{E9E6BABB-BE0A-4806-B9AF-395396B8F605}" destId="{4D1EF85F-B932-4628-8D9A-28F666C4013A}" srcOrd="0" destOrd="0" presId="urn:microsoft.com/office/officeart/2009/layout/CircleArrowProcess"/>
    <dgm:cxn modelId="{D76E481F-8324-4EC5-9E4A-2412E261C4BF}" type="presParOf" srcId="{C8D8E3AB-9422-42A0-B8C0-40B4DC72ED53}" destId="{C6A4B4EA-825D-41B2-830C-2A73C85B72E6}" srcOrd="10" destOrd="0" presId="urn:microsoft.com/office/officeart/2009/layout/CircleArrowProcess"/>
    <dgm:cxn modelId="{4B96F090-FBD1-4E6C-88B7-266E2AE5FF1C}" type="presParOf" srcId="{C8D8E3AB-9422-42A0-B8C0-40B4DC72ED53}" destId="{51ED1CD9-F55B-4A20-B67B-4F4B1AEBD7AF}" srcOrd="11" destOrd="0" presId="urn:microsoft.com/office/officeart/2009/layout/CircleArrowProcess"/>
    <dgm:cxn modelId="{59179B48-3731-4B01-BA13-5A8DB58D1CD4}" type="presParOf" srcId="{C8D8E3AB-9422-42A0-B8C0-40B4DC72ED53}" destId="{19D88B24-F671-484E-8661-CE4244AC3F23}" srcOrd="12" destOrd="0" presId="urn:microsoft.com/office/officeart/2009/layout/CircleArrowProcess"/>
    <dgm:cxn modelId="{0F7D3757-7FE3-4BB8-BB0D-A0D352C4C6F7}" type="presParOf" srcId="{19D88B24-F671-484E-8661-CE4244AC3F23}" destId="{84151456-B9D5-4E9A-B1F7-501707F91D20}" srcOrd="0" destOrd="0" presId="urn:microsoft.com/office/officeart/2009/layout/CircleArrowProcess"/>
    <dgm:cxn modelId="{8D4A8A10-8ECE-46BB-86B0-F0E22585B446}" type="presParOf" srcId="{C8D8E3AB-9422-42A0-B8C0-40B4DC72ED53}" destId="{D6A54C83-DC38-4E64-B05D-F8E254B068D8}" srcOrd="13" destOrd="0" presId="urn:microsoft.com/office/officeart/2009/layout/CircleArrowProcess"/>
    <dgm:cxn modelId="{1F38D7CB-DD20-4F66-8649-AA088556090F}" type="presParOf" srcId="{C8D8E3AB-9422-42A0-B8C0-40B4DC72ED53}" destId="{AC42EEFD-6FA9-4647-81CF-9EC9A9D5CC06}" srcOrd="14" destOrd="0" presId="urn:microsoft.com/office/officeart/2009/layout/CircleArrowProcess"/>
    <dgm:cxn modelId="{324C428C-E257-428B-A997-30267E9CDCE4}" type="presParOf" srcId="{C8D8E3AB-9422-42A0-B8C0-40B4DC72ED53}" destId="{28120DCF-1008-4820-BDF8-798D6DC75D56}" srcOrd="15" destOrd="0" presId="urn:microsoft.com/office/officeart/2009/layout/CircleArrowProcess"/>
    <dgm:cxn modelId="{E7AC5EE1-9319-4CDB-8A60-77C19BA58562}" type="presParOf" srcId="{28120DCF-1008-4820-BDF8-798D6DC75D56}" destId="{4ACBFE70-7223-41C9-9013-0CFE217344B3}" srcOrd="0" destOrd="0" presId="urn:microsoft.com/office/officeart/2009/layout/CircleArrowProcess"/>
    <dgm:cxn modelId="{4A13CA94-3E77-4C41-B4B9-109ED9FD53F2}" type="presParOf" srcId="{C8D8E3AB-9422-42A0-B8C0-40B4DC72ED53}" destId="{26699E29-B6A5-4CBE-9471-5E68F9A213FC}" srcOrd="16" destOrd="0" presId="urn:microsoft.com/office/officeart/2009/layout/CircleArrowProcess"/>
    <dgm:cxn modelId="{F78ECD15-B569-4242-909B-7818F41310E2}" type="presParOf" srcId="{C8D8E3AB-9422-42A0-B8C0-40B4DC72ED53}" destId="{414C656B-B7CD-4E4D-BE95-C9633F8D55F3}" srcOrd="17"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B2704-FFBA-4EC8-B145-CB5F7CF8E4E7}">
      <dsp:nvSpPr>
        <dsp:cNvPr id="0" name=""/>
        <dsp:cNvSpPr/>
      </dsp:nvSpPr>
      <dsp:spPr>
        <a:xfrm>
          <a:off x="2453510" y="0"/>
          <a:ext cx="1675154" cy="1675335"/>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sp>
    <dsp:sp modelId="{BB5ACA71-4EA5-48CC-A2F8-1A57C8E5C757}">
      <dsp:nvSpPr>
        <dsp:cNvPr id="0" name=""/>
        <dsp:cNvSpPr/>
      </dsp:nvSpPr>
      <dsp:spPr>
        <a:xfrm>
          <a:off x="4091609" y="397485"/>
          <a:ext cx="2826745" cy="86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Ideation and Validation</a:t>
          </a:r>
        </a:p>
      </dsp:txBody>
      <dsp:txXfrm>
        <a:off x="4091609" y="397485"/>
        <a:ext cx="2826745" cy="865708"/>
      </dsp:txXfrm>
    </dsp:sp>
    <dsp:sp modelId="{7E50E38A-0697-468F-A346-D6783B092BDE}">
      <dsp:nvSpPr>
        <dsp:cNvPr id="0" name=""/>
        <dsp:cNvSpPr/>
      </dsp:nvSpPr>
      <dsp:spPr>
        <a:xfrm>
          <a:off x="2823357" y="606663"/>
          <a:ext cx="934831" cy="46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Step 0</a:t>
          </a:r>
        </a:p>
      </dsp:txBody>
      <dsp:txXfrm>
        <a:off x="2823357" y="606663"/>
        <a:ext cx="934831" cy="467105"/>
      </dsp:txXfrm>
    </dsp:sp>
    <dsp:sp modelId="{40E0476E-C982-4888-AACB-8C4EB9F44701}">
      <dsp:nvSpPr>
        <dsp:cNvPr id="0" name=""/>
        <dsp:cNvSpPr/>
      </dsp:nvSpPr>
      <dsp:spPr>
        <a:xfrm>
          <a:off x="1988137" y="962887"/>
          <a:ext cx="1675154" cy="1675335"/>
        </a:xfrm>
        <a:prstGeom prst="leftCircularArrow">
          <a:avLst>
            <a:gd name="adj1" fmla="val 10980"/>
            <a:gd name="adj2" fmla="val 1142322"/>
            <a:gd name="adj3" fmla="val 6300000"/>
            <a:gd name="adj4" fmla="val 18900000"/>
            <a:gd name="adj5" fmla="val 12500"/>
          </a:avLst>
        </a:prstGeom>
        <a:gradFill rotWithShape="0">
          <a:gsLst>
            <a:gs pos="0">
              <a:schemeClr val="accent5">
                <a:hueOff val="3822936"/>
                <a:satOff val="-8167"/>
                <a:lumOff val="-3412"/>
                <a:alphaOff val="0"/>
                <a:tint val="94000"/>
                <a:satMod val="103000"/>
                <a:lumMod val="102000"/>
              </a:schemeClr>
            </a:gs>
            <a:gs pos="50000">
              <a:schemeClr val="accent5">
                <a:hueOff val="3822936"/>
                <a:satOff val="-8167"/>
                <a:lumOff val="-3412"/>
                <a:alphaOff val="0"/>
                <a:shade val="100000"/>
                <a:satMod val="110000"/>
                <a:lumMod val="100000"/>
              </a:schemeClr>
            </a:gs>
            <a:gs pos="100000">
              <a:schemeClr val="accent5">
                <a:hueOff val="3822936"/>
                <a:satOff val="-8167"/>
                <a:lumOff val="-3412"/>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sp>
    <dsp:sp modelId="{0E819A5D-8E8D-4A3D-9795-38620CF235ED}">
      <dsp:nvSpPr>
        <dsp:cNvPr id="0" name=""/>
        <dsp:cNvSpPr/>
      </dsp:nvSpPr>
      <dsp:spPr>
        <a:xfrm>
          <a:off x="3567784" y="1472052"/>
          <a:ext cx="3355285" cy="666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Selection of Processor</a:t>
          </a:r>
        </a:p>
      </dsp:txBody>
      <dsp:txXfrm>
        <a:off x="3567784" y="1472052"/>
        <a:ext cx="3355285" cy="666565"/>
      </dsp:txXfrm>
    </dsp:sp>
    <dsp:sp modelId="{1AF63159-3FC2-46A4-9183-B0B97D1E0025}">
      <dsp:nvSpPr>
        <dsp:cNvPr id="0" name=""/>
        <dsp:cNvSpPr/>
      </dsp:nvSpPr>
      <dsp:spPr>
        <a:xfrm>
          <a:off x="2356099" y="1571463"/>
          <a:ext cx="934831" cy="46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Step 1</a:t>
          </a:r>
        </a:p>
      </dsp:txBody>
      <dsp:txXfrm>
        <a:off x="2356099" y="1571463"/>
        <a:ext cx="934831" cy="467105"/>
      </dsp:txXfrm>
    </dsp:sp>
    <dsp:sp modelId="{CF161F83-B0D6-4A80-8826-4E8070BCAE42}">
      <dsp:nvSpPr>
        <dsp:cNvPr id="0" name=""/>
        <dsp:cNvSpPr/>
      </dsp:nvSpPr>
      <dsp:spPr>
        <a:xfrm>
          <a:off x="2453510" y="1928962"/>
          <a:ext cx="1675154" cy="1675335"/>
        </a:xfrm>
        <a:prstGeom prst="circularArrow">
          <a:avLst>
            <a:gd name="adj1" fmla="val 10980"/>
            <a:gd name="adj2" fmla="val 1142322"/>
            <a:gd name="adj3" fmla="val 4500000"/>
            <a:gd name="adj4" fmla="val 13500000"/>
            <a:gd name="adj5" fmla="val 12500"/>
          </a:avLst>
        </a:prstGeom>
        <a:gradFill rotWithShape="0">
          <a:gsLst>
            <a:gs pos="0">
              <a:schemeClr val="accent5">
                <a:hueOff val="7645872"/>
                <a:satOff val="-16335"/>
                <a:lumOff val="-6824"/>
                <a:alphaOff val="0"/>
                <a:tint val="94000"/>
                <a:satMod val="103000"/>
                <a:lumMod val="102000"/>
              </a:schemeClr>
            </a:gs>
            <a:gs pos="50000">
              <a:schemeClr val="accent5">
                <a:hueOff val="7645872"/>
                <a:satOff val="-16335"/>
                <a:lumOff val="-6824"/>
                <a:alphaOff val="0"/>
                <a:shade val="100000"/>
                <a:satMod val="110000"/>
                <a:lumMod val="100000"/>
              </a:schemeClr>
            </a:gs>
            <a:gs pos="100000">
              <a:schemeClr val="accent5">
                <a:hueOff val="7645872"/>
                <a:satOff val="-16335"/>
                <a:lumOff val="-6824"/>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sp>
    <dsp:sp modelId="{68C455F0-CDA0-4E4A-A796-ECA5FB9425AA}">
      <dsp:nvSpPr>
        <dsp:cNvPr id="0" name=""/>
        <dsp:cNvSpPr/>
      </dsp:nvSpPr>
      <dsp:spPr>
        <a:xfrm>
          <a:off x="4070393" y="2479634"/>
          <a:ext cx="4396318" cy="666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Sensors, Actuators and Networking Link [H/W]</a:t>
          </a:r>
        </a:p>
      </dsp:txBody>
      <dsp:txXfrm>
        <a:off x="4070393" y="2479634"/>
        <a:ext cx="4396318" cy="666565"/>
      </dsp:txXfrm>
    </dsp:sp>
    <dsp:sp modelId="{4AA8BC24-F708-4C69-BF15-4E492478A4C3}">
      <dsp:nvSpPr>
        <dsp:cNvPr id="0" name=""/>
        <dsp:cNvSpPr/>
      </dsp:nvSpPr>
      <dsp:spPr>
        <a:xfrm>
          <a:off x="2823357" y="2535626"/>
          <a:ext cx="934831" cy="46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Step 2</a:t>
          </a:r>
        </a:p>
      </dsp:txBody>
      <dsp:txXfrm>
        <a:off x="2823357" y="2535626"/>
        <a:ext cx="934831" cy="467105"/>
      </dsp:txXfrm>
    </dsp:sp>
    <dsp:sp modelId="{4D1EF85F-B932-4628-8D9A-28F666C4013A}">
      <dsp:nvSpPr>
        <dsp:cNvPr id="0" name=""/>
        <dsp:cNvSpPr/>
      </dsp:nvSpPr>
      <dsp:spPr>
        <a:xfrm>
          <a:off x="1988137" y="2893761"/>
          <a:ext cx="1675154" cy="1675335"/>
        </a:xfrm>
        <a:prstGeom prst="leftCircularArrow">
          <a:avLst>
            <a:gd name="adj1" fmla="val 10980"/>
            <a:gd name="adj2" fmla="val 1142322"/>
            <a:gd name="adj3" fmla="val 6300000"/>
            <a:gd name="adj4" fmla="val 18900000"/>
            <a:gd name="adj5" fmla="val 12500"/>
          </a:avLst>
        </a:prstGeom>
        <a:gradFill rotWithShape="0">
          <a:gsLst>
            <a:gs pos="0">
              <a:schemeClr val="accent5">
                <a:hueOff val="11468808"/>
                <a:satOff val="-24502"/>
                <a:lumOff val="-10235"/>
                <a:alphaOff val="0"/>
                <a:tint val="94000"/>
                <a:satMod val="103000"/>
                <a:lumMod val="102000"/>
              </a:schemeClr>
            </a:gs>
            <a:gs pos="50000">
              <a:schemeClr val="accent5">
                <a:hueOff val="11468808"/>
                <a:satOff val="-24502"/>
                <a:lumOff val="-10235"/>
                <a:alphaOff val="0"/>
                <a:shade val="100000"/>
                <a:satMod val="110000"/>
                <a:lumMod val="100000"/>
              </a:schemeClr>
            </a:gs>
            <a:gs pos="100000">
              <a:schemeClr val="accent5">
                <a:hueOff val="11468808"/>
                <a:satOff val="-24502"/>
                <a:lumOff val="-10235"/>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sp>
    <dsp:sp modelId="{C6A4B4EA-825D-41B2-830C-2A73C85B72E6}">
      <dsp:nvSpPr>
        <dsp:cNvPr id="0" name=""/>
        <dsp:cNvSpPr/>
      </dsp:nvSpPr>
      <dsp:spPr>
        <a:xfrm>
          <a:off x="3490395" y="3400880"/>
          <a:ext cx="4781096" cy="666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Cloud (Server , DB , Dashboard UI)</a:t>
          </a:r>
        </a:p>
      </dsp:txBody>
      <dsp:txXfrm>
        <a:off x="3490395" y="3400880"/>
        <a:ext cx="4781096" cy="666565"/>
      </dsp:txXfrm>
    </dsp:sp>
    <dsp:sp modelId="{51ED1CD9-F55B-4A20-B67B-4F4B1AEBD7AF}">
      <dsp:nvSpPr>
        <dsp:cNvPr id="0" name=""/>
        <dsp:cNvSpPr/>
      </dsp:nvSpPr>
      <dsp:spPr>
        <a:xfrm>
          <a:off x="2356099" y="3500425"/>
          <a:ext cx="934831" cy="46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Step 3</a:t>
          </a:r>
        </a:p>
      </dsp:txBody>
      <dsp:txXfrm>
        <a:off x="2356099" y="3500425"/>
        <a:ext cx="934831" cy="467105"/>
      </dsp:txXfrm>
    </dsp:sp>
    <dsp:sp modelId="{84151456-B9D5-4E9A-B1F7-501707F91D20}">
      <dsp:nvSpPr>
        <dsp:cNvPr id="0" name=""/>
        <dsp:cNvSpPr/>
      </dsp:nvSpPr>
      <dsp:spPr>
        <a:xfrm>
          <a:off x="2453510" y="3857286"/>
          <a:ext cx="1675154" cy="1675335"/>
        </a:xfrm>
        <a:prstGeom prst="circularArrow">
          <a:avLst>
            <a:gd name="adj1" fmla="val 10980"/>
            <a:gd name="adj2" fmla="val 1142322"/>
            <a:gd name="adj3" fmla="val 4500000"/>
            <a:gd name="adj4" fmla="val 13500000"/>
            <a:gd name="adj5" fmla="val 12500"/>
          </a:avLst>
        </a:prstGeom>
        <a:gradFill rotWithShape="0">
          <a:gsLst>
            <a:gs pos="0">
              <a:schemeClr val="accent5">
                <a:hueOff val="15291745"/>
                <a:satOff val="-32670"/>
                <a:lumOff val="-13647"/>
                <a:alphaOff val="0"/>
                <a:tint val="94000"/>
                <a:satMod val="103000"/>
                <a:lumMod val="102000"/>
              </a:schemeClr>
            </a:gs>
            <a:gs pos="50000">
              <a:schemeClr val="accent5">
                <a:hueOff val="15291745"/>
                <a:satOff val="-32670"/>
                <a:lumOff val="-13647"/>
                <a:alphaOff val="0"/>
                <a:shade val="100000"/>
                <a:satMod val="110000"/>
                <a:lumMod val="100000"/>
              </a:schemeClr>
            </a:gs>
            <a:gs pos="100000">
              <a:schemeClr val="accent5">
                <a:hueOff val="15291745"/>
                <a:satOff val="-32670"/>
                <a:lumOff val="-13647"/>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sp>
    <dsp:sp modelId="{D6A54C83-DC38-4E64-B05D-F8E254B068D8}">
      <dsp:nvSpPr>
        <dsp:cNvPr id="0" name=""/>
        <dsp:cNvSpPr/>
      </dsp:nvSpPr>
      <dsp:spPr>
        <a:xfrm>
          <a:off x="4118970" y="4354343"/>
          <a:ext cx="3243369" cy="666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S/W Development</a:t>
          </a:r>
        </a:p>
      </dsp:txBody>
      <dsp:txXfrm>
        <a:off x="4118970" y="4354343"/>
        <a:ext cx="3243369" cy="666565"/>
      </dsp:txXfrm>
    </dsp:sp>
    <dsp:sp modelId="{AC42EEFD-6FA9-4647-81CF-9EC9A9D5CC06}">
      <dsp:nvSpPr>
        <dsp:cNvPr id="0" name=""/>
        <dsp:cNvSpPr/>
      </dsp:nvSpPr>
      <dsp:spPr>
        <a:xfrm>
          <a:off x="2823357" y="4463950"/>
          <a:ext cx="934831" cy="46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Step 4</a:t>
          </a:r>
        </a:p>
      </dsp:txBody>
      <dsp:txXfrm>
        <a:off x="2823357" y="4463950"/>
        <a:ext cx="934831" cy="467105"/>
      </dsp:txXfrm>
    </dsp:sp>
    <dsp:sp modelId="{4ACBFE70-7223-41C9-9013-0CFE217344B3}">
      <dsp:nvSpPr>
        <dsp:cNvPr id="0" name=""/>
        <dsp:cNvSpPr/>
      </dsp:nvSpPr>
      <dsp:spPr>
        <a:xfrm>
          <a:off x="2107544" y="4932331"/>
          <a:ext cx="1439168" cy="1440189"/>
        </a:xfrm>
        <a:prstGeom prst="blockArc">
          <a:avLst>
            <a:gd name="adj1" fmla="val 0"/>
            <a:gd name="adj2" fmla="val 18900000"/>
            <a:gd name="adj3" fmla="val 12740"/>
          </a:avLst>
        </a:prstGeom>
        <a:gradFill rotWithShape="0">
          <a:gsLst>
            <a:gs pos="0">
              <a:schemeClr val="accent5">
                <a:hueOff val="19114680"/>
                <a:satOff val="-40837"/>
                <a:lumOff val="-17059"/>
                <a:alphaOff val="0"/>
                <a:tint val="94000"/>
                <a:satMod val="103000"/>
                <a:lumMod val="102000"/>
              </a:schemeClr>
            </a:gs>
            <a:gs pos="50000">
              <a:schemeClr val="accent5">
                <a:hueOff val="19114680"/>
                <a:satOff val="-40837"/>
                <a:lumOff val="-17059"/>
                <a:alphaOff val="0"/>
                <a:shade val="100000"/>
                <a:satMod val="110000"/>
                <a:lumMod val="100000"/>
              </a:schemeClr>
            </a:gs>
            <a:gs pos="100000">
              <a:schemeClr val="accent5">
                <a:hueOff val="19114680"/>
                <a:satOff val="-40837"/>
                <a:lumOff val="-17059"/>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sp>
    <dsp:sp modelId="{26699E29-B6A5-4CBE-9471-5E68F9A213FC}">
      <dsp:nvSpPr>
        <dsp:cNvPr id="0" name=""/>
        <dsp:cNvSpPr/>
      </dsp:nvSpPr>
      <dsp:spPr>
        <a:xfrm>
          <a:off x="3637571" y="5290867"/>
          <a:ext cx="3536236" cy="666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Prototype to Product</a:t>
          </a:r>
        </a:p>
      </dsp:txBody>
      <dsp:txXfrm>
        <a:off x="3637571" y="5290867"/>
        <a:ext cx="3536236" cy="666565"/>
      </dsp:txXfrm>
    </dsp:sp>
    <dsp:sp modelId="{414C656B-B7CD-4E4D-BE95-C9633F8D55F3}">
      <dsp:nvSpPr>
        <dsp:cNvPr id="0" name=""/>
        <dsp:cNvSpPr/>
      </dsp:nvSpPr>
      <dsp:spPr>
        <a:xfrm>
          <a:off x="2356099" y="5428750"/>
          <a:ext cx="934831" cy="46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Step 5</a:t>
          </a:r>
        </a:p>
      </dsp:txBody>
      <dsp:txXfrm>
        <a:off x="2356099" y="5428750"/>
        <a:ext cx="934831" cy="46710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CC214DA-F392-4B79-9BF3-B9052B26572B}" type="datetimeFigureOut">
              <a:rPr lang="en-US" smtClean="0"/>
              <a:t>6/11/2020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B62CADC0-9522-4286-A28D-9A21C578146D}"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921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214DA-F392-4B79-9BF3-B9052B26572B}"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CADC0-9522-4286-A28D-9A21C578146D}" type="slidenum">
              <a:rPr lang="en-US" smtClean="0"/>
              <a:t>‹#›</a:t>
            </a:fld>
            <a:endParaRPr lang="en-US"/>
          </a:p>
        </p:txBody>
      </p:sp>
    </p:spTree>
    <p:extLst>
      <p:ext uri="{BB962C8B-B14F-4D97-AF65-F5344CB8AC3E}">
        <p14:creationId xmlns:p14="http://schemas.microsoft.com/office/powerpoint/2010/main" val="3196678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214DA-F392-4B79-9BF3-B9052B26572B}"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CADC0-9522-4286-A28D-9A21C578146D}" type="slidenum">
              <a:rPr lang="en-US" smtClean="0"/>
              <a:t>‹#›</a:t>
            </a:fld>
            <a:endParaRPr lang="en-US"/>
          </a:p>
        </p:txBody>
      </p:sp>
    </p:spTree>
    <p:extLst>
      <p:ext uri="{BB962C8B-B14F-4D97-AF65-F5344CB8AC3E}">
        <p14:creationId xmlns:p14="http://schemas.microsoft.com/office/powerpoint/2010/main" val="136834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214DA-F392-4B79-9BF3-B9052B26572B}"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CADC0-9522-4286-A28D-9A21C578146D}" type="slidenum">
              <a:rPr lang="en-US" smtClean="0"/>
              <a:t>‹#›</a:t>
            </a:fld>
            <a:endParaRPr lang="en-US"/>
          </a:p>
        </p:txBody>
      </p:sp>
    </p:spTree>
    <p:extLst>
      <p:ext uri="{BB962C8B-B14F-4D97-AF65-F5344CB8AC3E}">
        <p14:creationId xmlns:p14="http://schemas.microsoft.com/office/powerpoint/2010/main" val="247224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CC214DA-F392-4B79-9BF3-B9052B26572B}" type="datetimeFigureOut">
              <a:rPr lang="en-US" smtClean="0"/>
              <a:t>6/11/2020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B62CADC0-9522-4286-A28D-9A21C578146D}"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98881779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C214DA-F392-4B79-9BF3-B9052B26572B}"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CADC0-9522-4286-A28D-9A21C578146D}" type="slidenum">
              <a:rPr lang="en-US" smtClean="0"/>
              <a:t>‹#›</a:t>
            </a:fld>
            <a:endParaRPr lang="en-US"/>
          </a:p>
        </p:txBody>
      </p:sp>
    </p:spTree>
    <p:extLst>
      <p:ext uri="{BB962C8B-B14F-4D97-AF65-F5344CB8AC3E}">
        <p14:creationId xmlns:p14="http://schemas.microsoft.com/office/powerpoint/2010/main" val="121946959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C214DA-F392-4B79-9BF3-B9052B26572B}" type="datetimeFigureOut">
              <a:rPr lang="en-US" smtClean="0"/>
              <a:t>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2CADC0-9522-4286-A28D-9A21C578146D}" type="slidenum">
              <a:rPr lang="en-US" smtClean="0"/>
              <a:t>‹#›</a:t>
            </a:fld>
            <a:endParaRPr lang="en-US"/>
          </a:p>
        </p:txBody>
      </p:sp>
    </p:spTree>
    <p:extLst>
      <p:ext uri="{BB962C8B-B14F-4D97-AF65-F5344CB8AC3E}">
        <p14:creationId xmlns:p14="http://schemas.microsoft.com/office/powerpoint/2010/main" val="64626189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C214DA-F392-4B79-9BF3-B9052B26572B}"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2CADC0-9522-4286-A28D-9A21C578146D}" type="slidenum">
              <a:rPr lang="en-US" smtClean="0"/>
              <a:t>‹#›</a:t>
            </a:fld>
            <a:endParaRPr lang="en-US"/>
          </a:p>
        </p:txBody>
      </p:sp>
    </p:spTree>
    <p:extLst>
      <p:ext uri="{BB962C8B-B14F-4D97-AF65-F5344CB8AC3E}">
        <p14:creationId xmlns:p14="http://schemas.microsoft.com/office/powerpoint/2010/main" val="1783795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C214DA-F392-4B79-9BF3-B9052B26572B}" type="datetimeFigureOut">
              <a:rPr lang="en-US" smtClean="0"/>
              <a:t>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2CADC0-9522-4286-A28D-9A21C578146D}" type="slidenum">
              <a:rPr lang="en-US" smtClean="0"/>
              <a:t>‹#›</a:t>
            </a:fld>
            <a:endParaRPr lang="en-US"/>
          </a:p>
        </p:txBody>
      </p:sp>
    </p:spTree>
    <p:extLst>
      <p:ext uri="{BB962C8B-B14F-4D97-AF65-F5344CB8AC3E}">
        <p14:creationId xmlns:p14="http://schemas.microsoft.com/office/powerpoint/2010/main" val="406304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8CC214DA-F392-4B79-9BF3-B9052B26572B}" type="datetimeFigureOut">
              <a:rPr lang="en-US" smtClean="0"/>
              <a:t>6/11/2020</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B62CADC0-9522-4286-A28D-9A21C578146D}"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34165969"/>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8CC214DA-F392-4B79-9BF3-B9052B26572B}" type="datetimeFigureOut">
              <a:rPr lang="en-US" smtClean="0"/>
              <a:t>6/11/2020</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B62CADC0-9522-4286-A28D-9A21C578146D}" type="slidenum">
              <a:rPr lang="en-US" smtClean="0"/>
              <a:t>‹#›</a:t>
            </a:fld>
            <a:endParaRPr lang="en-US"/>
          </a:p>
        </p:txBody>
      </p:sp>
    </p:spTree>
    <p:extLst>
      <p:ext uri="{BB962C8B-B14F-4D97-AF65-F5344CB8AC3E}">
        <p14:creationId xmlns:p14="http://schemas.microsoft.com/office/powerpoint/2010/main" val="808178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CC214DA-F392-4B79-9BF3-B9052B26572B}" type="datetimeFigureOut">
              <a:rPr lang="en-US" smtClean="0"/>
              <a:t>6/11/2020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B62CADC0-9522-4286-A28D-9A21C578146D}"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718412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hyperlink" Target="https://docs.labs.mediatek.com/resource/linkit-one/en/getting-started/get-started-on-windows/install-the-arduino-ide-and-linkit-one-sdk"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labs.mediatek.com/api/linkit-one/frames.html?frmname=topic&amp;frmfile=index.html"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mcs.mediatek.com/public/devices/D1lzWn8e"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E20A-CB80-4189-AA38-DF071302E2EE}"/>
              </a:ext>
            </a:extLst>
          </p:cNvPr>
          <p:cNvSpPr>
            <a:spLocks noGrp="1"/>
          </p:cNvSpPr>
          <p:nvPr>
            <p:ph type="ctrTitle"/>
          </p:nvPr>
        </p:nvSpPr>
        <p:spPr/>
        <p:txBody>
          <a:bodyPr/>
          <a:lstStyle/>
          <a:p>
            <a:r>
              <a:rPr lang="en-US" sz="5400" dirty="0"/>
              <a:t>IoT</a:t>
            </a:r>
            <a:br>
              <a:rPr lang="en-US" sz="5400" dirty="0"/>
            </a:br>
            <a:r>
              <a:rPr lang="en-US" sz="5400" dirty="0"/>
              <a:t> Prototype to Product</a:t>
            </a:r>
          </a:p>
        </p:txBody>
      </p:sp>
      <p:sp>
        <p:nvSpPr>
          <p:cNvPr id="3" name="Subtitle 2">
            <a:extLst>
              <a:ext uri="{FF2B5EF4-FFF2-40B4-BE49-F238E27FC236}">
                <a16:creationId xmlns:a16="http://schemas.microsoft.com/office/drawing/2014/main" id="{DF078D1F-00C8-4891-84C6-B9AF363CFEA5}"/>
              </a:ext>
            </a:extLst>
          </p:cNvPr>
          <p:cNvSpPr>
            <a:spLocks noGrp="1"/>
          </p:cNvSpPr>
          <p:nvPr>
            <p:ph type="subTitle" idx="1"/>
          </p:nvPr>
        </p:nvSpPr>
        <p:spPr/>
        <p:txBody>
          <a:bodyPr/>
          <a:lstStyle/>
          <a:p>
            <a:r>
              <a:rPr lang="en-US" dirty="0"/>
              <a:t>Smart Garbage bin</a:t>
            </a:r>
          </a:p>
        </p:txBody>
      </p:sp>
    </p:spTree>
    <p:extLst>
      <p:ext uri="{BB962C8B-B14F-4D97-AF65-F5344CB8AC3E}">
        <p14:creationId xmlns:p14="http://schemas.microsoft.com/office/powerpoint/2010/main" val="46816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CC8EC6-2132-49DF-8609-88745409AC81}"/>
              </a:ext>
            </a:extLst>
          </p:cNvPr>
          <p:cNvSpPr txBox="1"/>
          <p:nvPr/>
        </p:nvSpPr>
        <p:spPr>
          <a:xfrm>
            <a:off x="1621410" y="1973008"/>
            <a:ext cx="4355183" cy="4339650"/>
          </a:xfrm>
          <a:prstGeom prst="rect">
            <a:avLst/>
          </a:prstGeom>
          <a:noFill/>
        </p:spPr>
        <p:txBody>
          <a:bodyPr wrap="square" rtlCol="0">
            <a:spAutoFit/>
          </a:bodyPr>
          <a:lstStyle/>
          <a:p>
            <a:r>
              <a:rPr lang="en-GB" sz="2400" dirty="0"/>
              <a:t>ARM7TDMI</a:t>
            </a:r>
          </a:p>
          <a:p>
            <a:pPr marL="285750" indent="-285750">
              <a:buFont typeface="Arial" panose="020B0604020202020204" pitchFamily="34" charset="0"/>
              <a:buChar char="•"/>
            </a:pPr>
            <a:r>
              <a:rPr lang="en-GB" dirty="0"/>
              <a:t>32/16-bit RISC architecture (ARM v4T)</a:t>
            </a:r>
          </a:p>
          <a:p>
            <a:pPr marL="285750" indent="-285750">
              <a:buFont typeface="Arial" panose="020B0604020202020204" pitchFamily="34" charset="0"/>
              <a:buChar char="•"/>
            </a:pPr>
            <a:r>
              <a:rPr lang="en-GB" dirty="0"/>
              <a:t>32-bit ARM instruction set for maximum performance and flexibility</a:t>
            </a:r>
          </a:p>
          <a:p>
            <a:pPr marL="285750" indent="-285750">
              <a:buFont typeface="Arial" panose="020B0604020202020204" pitchFamily="34" charset="0"/>
              <a:buChar char="•"/>
            </a:pPr>
            <a:r>
              <a:rPr lang="en-GB" dirty="0"/>
              <a:t>16-bit Thumb instruction set for increased code density</a:t>
            </a:r>
          </a:p>
          <a:p>
            <a:pPr marL="285750" indent="-285750">
              <a:buFont typeface="Arial" panose="020B0604020202020204" pitchFamily="34" charset="0"/>
              <a:buChar char="•"/>
            </a:pPr>
            <a:r>
              <a:rPr lang="en-GB" dirty="0"/>
              <a:t>Unified bus interface, 32-bit data bus carries both instructions and data</a:t>
            </a:r>
          </a:p>
          <a:p>
            <a:pPr marL="285750" indent="-285750">
              <a:buFont typeface="Arial" panose="020B0604020202020204" pitchFamily="34" charset="0"/>
              <a:buChar char="•"/>
            </a:pPr>
            <a:r>
              <a:rPr lang="en-GB" dirty="0"/>
              <a:t>Three-stage pipeline</a:t>
            </a:r>
          </a:p>
          <a:p>
            <a:pPr marL="285750" indent="-285750">
              <a:buFont typeface="Arial" panose="020B0604020202020204" pitchFamily="34" charset="0"/>
              <a:buChar char="•"/>
            </a:pPr>
            <a:r>
              <a:rPr lang="en-GB" dirty="0"/>
              <a:t>32-bit ALU</a:t>
            </a:r>
          </a:p>
          <a:p>
            <a:pPr marL="285750" indent="-285750">
              <a:buFont typeface="Arial" panose="020B0604020202020204" pitchFamily="34" charset="0"/>
              <a:buChar char="•"/>
            </a:pPr>
            <a:r>
              <a:rPr lang="en-GB" dirty="0"/>
              <a:t>Very small die size and low power consumption</a:t>
            </a:r>
          </a:p>
          <a:p>
            <a:pPr marL="285750" indent="-285750">
              <a:buFont typeface="Arial" panose="020B0604020202020204" pitchFamily="34" charset="0"/>
              <a:buChar char="•"/>
            </a:pPr>
            <a:r>
              <a:rPr lang="en-GB" dirty="0"/>
              <a:t>Fully static operation</a:t>
            </a:r>
          </a:p>
          <a:p>
            <a:pPr marL="285750" indent="-285750">
              <a:buFont typeface="Arial" panose="020B0604020202020204" pitchFamily="34" charset="0"/>
              <a:buChar char="•"/>
            </a:pPr>
            <a:r>
              <a:rPr lang="en-GB" dirty="0"/>
              <a:t>Coprocessor interface</a:t>
            </a:r>
          </a:p>
          <a:p>
            <a:pPr marL="285750" indent="-285750">
              <a:buFont typeface="Arial" panose="020B0604020202020204" pitchFamily="34" charset="0"/>
              <a:buChar char="•"/>
            </a:pPr>
            <a:r>
              <a:rPr lang="en-GB" dirty="0"/>
              <a:t>JTAG interface unit</a:t>
            </a:r>
          </a:p>
        </p:txBody>
      </p:sp>
      <p:sp>
        <p:nvSpPr>
          <p:cNvPr id="4" name="TextBox 3">
            <a:extLst>
              <a:ext uri="{FF2B5EF4-FFF2-40B4-BE49-F238E27FC236}">
                <a16:creationId xmlns:a16="http://schemas.microsoft.com/office/drawing/2014/main" id="{C30F26E6-FC0C-4BBF-A5C7-13C67A994AF7}"/>
              </a:ext>
            </a:extLst>
          </p:cNvPr>
          <p:cNvSpPr txBox="1"/>
          <p:nvPr/>
        </p:nvSpPr>
        <p:spPr>
          <a:xfrm>
            <a:off x="1376313" y="545342"/>
            <a:ext cx="4600280" cy="1107996"/>
          </a:xfrm>
          <a:prstGeom prst="rect">
            <a:avLst/>
          </a:prstGeom>
          <a:noFill/>
        </p:spPr>
        <p:txBody>
          <a:bodyPr wrap="square" rtlCol="0">
            <a:spAutoFit/>
          </a:bodyPr>
          <a:lstStyle/>
          <a:p>
            <a:r>
              <a:rPr lang="en-US" sz="6600" dirty="0">
                <a:solidFill>
                  <a:schemeClr val="accent1"/>
                </a:solidFill>
              </a:rPr>
              <a:t>Processor</a:t>
            </a:r>
          </a:p>
        </p:txBody>
      </p:sp>
      <p:pic>
        <p:nvPicPr>
          <p:cNvPr id="6" name="Picture 5">
            <a:extLst>
              <a:ext uri="{FF2B5EF4-FFF2-40B4-BE49-F238E27FC236}">
                <a16:creationId xmlns:a16="http://schemas.microsoft.com/office/drawing/2014/main" id="{8BA93C5B-252A-451C-A928-6B550EA26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599" y="545342"/>
            <a:ext cx="4575914" cy="2763466"/>
          </a:xfrm>
          <a:prstGeom prst="rect">
            <a:avLst/>
          </a:prstGeom>
        </p:spPr>
      </p:pic>
    </p:spTree>
    <p:extLst>
      <p:ext uri="{BB962C8B-B14F-4D97-AF65-F5344CB8AC3E}">
        <p14:creationId xmlns:p14="http://schemas.microsoft.com/office/powerpoint/2010/main" val="3752958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C94E0-CE9E-4EAD-9572-E9B2271187DD}"/>
              </a:ext>
            </a:extLst>
          </p:cNvPr>
          <p:cNvSpPr txBox="1"/>
          <p:nvPr/>
        </p:nvSpPr>
        <p:spPr>
          <a:xfrm>
            <a:off x="1150070" y="237418"/>
            <a:ext cx="7060677" cy="1107996"/>
          </a:xfrm>
          <a:prstGeom prst="rect">
            <a:avLst/>
          </a:prstGeom>
          <a:noFill/>
        </p:spPr>
        <p:txBody>
          <a:bodyPr wrap="square" rtlCol="0">
            <a:spAutoFit/>
          </a:bodyPr>
          <a:lstStyle/>
          <a:p>
            <a:r>
              <a:rPr lang="en-US" sz="6600" dirty="0">
                <a:solidFill>
                  <a:schemeClr val="accent1"/>
                </a:solidFill>
              </a:rPr>
              <a:t>Development Board</a:t>
            </a:r>
          </a:p>
        </p:txBody>
      </p:sp>
      <p:pic>
        <p:nvPicPr>
          <p:cNvPr id="4" name="Picture 3">
            <a:extLst>
              <a:ext uri="{FF2B5EF4-FFF2-40B4-BE49-F238E27FC236}">
                <a16:creationId xmlns:a16="http://schemas.microsoft.com/office/drawing/2014/main" id="{30C6E955-F4D8-465A-A9F1-3BF1273CB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394" y="1472761"/>
            <a:ext cx="5147821" cy="5147821"/>
          </a:xfrm>
          <a:prstGeom prst="rect">
            <a:avLst/>
          </a:prstGeom>
        </p:spPr>
      </p:pic>
      <p:sp>
        <p:nvSpPr>
          <p:cNvPr id="5" name="TextBox 4">
            <a:extLst>
              <a:ext uri="{FF2B5EF4-FFF2-40B4-BE49-F238E27FC236}">
                <a16:creationId xmlns:a16="http://schemas.microsoft.com/office/drawing/2014/main" id="{A210F036-611F-4D31-A0D5-F64ABED73385}"/>
              </a:ext>
            </a:extLst>
          </p:cNvPr>
          <p:cNvSpPr txBox="1"/>
          <p:nvPr/>
        </p:nvSpPr>
        <p:spPr>
          <a:xfrm>
            <a:off x="7177726" y="1727285"/>
            <a:ext cx="3572759" cy="523220"/>
          </a:xfrm>
          <a:prstGeom prst="rect">
            <a:avLst/>
          </a:prstGeom>
          <a:noFill/>
        </p:spPr>
        <p:txBody>
          <a:bodyPr wrap="square" rtlCol="0">
            <a:spAutoFit/>
          </a:bodyPr>
          <a:lstStyle/>
          <a:p>
            <a:r>
              <a:rPr lang="en-US" sz="2800" dirty="0"/>
              <a:t>Arduino UNO</a:t>
            </a:r>
          </a:p>
        </p:txBody>
      </p:sp>
      <p:sp>
        <p:nvSpPr>
          <p:cNvPr id="6" name="TextBox 5">
            <a:extLst>
              <a:ext uri="{FF2B5EF4-FFF2-40B4-BE49-F238E27FC236}">
                <a16:creationId xmlns:a16="http://schemas.microsoft.com/office/drawing/2014/main" id="{3DFA987D-82AA-48D9-A588-7862EEFC9F87}"/>
              </a:ext>
            </a:extLst>
          </p:cNvPr>
          <p:cNvSpPr txBox="1"/>
          <p:nvPr/>
        </p:nvSpPr>
        <p:spPr>
          <a:xfrm>
            <a:off x="7177726" y="2338511"/>
            <a:ext cx="3908196"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AVR AtMega328, 2KB SRAM , 32 KB Flash (0.5 KB used by bootloader) , 1KB EEPROM , Most widely used , starting point for anyone interested in Electronics.</a:t>
            </a:r>
          </a:p>
          <a:p>
            <a:pPr marL="285750" indent="-285750">
              <a:buFont typeface="Arial" panose="020B0604020202020204" pitchFamily="34" charset="0"/>
              <a:buChar char="•"/>
            </a:pPr>
            <a:r>
              <a:rPr lang="en-US" sz="2400" dirty="0"/>
              <a:t>Available in India for Rs.500-1500</a:t>
            </a:r>
          </a:p>
        </p:txBody>
      </p:sp>
    </p:spTree>
    <p:extLst>
      <p:ext uri="{BB962C8B-B14F-4D97-AF65-F5344CB8AC3E}">
        <p14:creationId xmlns:p14="http://schemas.microsoft.com/office/powerpoint/2010/main" val="1778624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803ADD-24DC-43AB-88A7-53396D03A594}"/>
              </a:ext>
            </a:extLst>
          </p:cNvPr>
          <p:cNvSpPr txBox="1"/>
          <p:nvPr/>
        </p:nvSpPr>
        <p:spPr>
          <a:xfrm>
            <a:off x="1197204" y="283685"/>
            <a:ext cx="7060677" cy="1107996"/>
          </a:xfrm>
          <a:prstGeom prst="rect">
            <a:avLst/>
          </a:prstGeom>
          <a:noFill/>
        </p:spPr>
        <p:txBody>
          <a:bodyPr wrap="square" rtlCol="0">
            <a:spAutoFit/>
          </a:bodyPr>
          <a:lstStyle/>
          <a:p>
            <a:r>
              <a:rPr lang="en-US" sz="6600" dirty="0">
                <a:solidFill>
                  <a:schemeClr val="accent1"/>
                </a:solidFill>
              </a:rPr>
              <a:t>Development Board</a:t>
            </a:r>
          </a:p>
        </p:txBody>
      </p:sp>
      <p:pic>
        <p:nvPicPr>
          <p:cNvPr id="4" name="Picture 3">
            <a:extLst>
              <a:ext uri="{FF2B5EF4-FFF2-40B4-BE49-F238E27FC236}">
                <a16:creationId xmlns:a16="http://schemas.microsoft.com/office/drawing/2014/main" id="{01E6113B-C035-46B9-B97C-7CFB92C07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212" y="1609725"/>
            <a:ext cx="6477000" cy="3638550"/>
          </a:xfrm>
          <a:prstGeom prst="rect">
            <a:avLst/>
          </a:prstGeom>
        </p:spPr>
      </p:pic>
      <p:sp>
        <p:nvSpPr>
          <p:cNvPr id="5" name="TextBox 4">
            <a:extLst>
              <a:ext uri="{FF2B5EF4-FFF2-40B4-BE49-F238E27FC236}">
                <a16:creationId xmlns:a16="http://schemas.microsoft.com/office/drawing/2014/main" id="{597DA77B-02F9-4F53-8EA1-8D3ED3675CEF}"/>
              </a:ext>
            </a:extLst>
          </p:cNvPr>
          <p:cNvSpPr txBox="1"/>
          <p:nvPr/>
        </p:nvSpPr>
        <p:spPr>
          <a:xfrm>
            <a:off x="1349211" y="5684363"/>
            <a:ext cx="4570821" cy="646331"/>
          </a:xfrm>
          <a:prstGeom prst="rect">
            <a:avLst/>
          </a:prstGeom>
          <a:noFill/>
        </p:spPr>
        <p:txBody>
          <a:bodyPr wrap="square" rtlCol="0">
            <a:spAutoFit/>
          </a:bodyPr>
          <a:lstStyle/>
          <a:p>
            <a:r>
              <a:rPr lang="en-US" sz="3600" dirty="0"/>
              <a:t>Intel Genuino 101</a:t>
            </a:r>
          </a:p>
        </p:txBody>
      </p:sp>
      <p:sp>
        <p:nvSpPr>
          <p:cNvPr id="6" name="TextBox 5">
            <a:extLst>
              <a:ext uri="{FF2B5EF4-FFF2-40B4-BE49-F238E27FC236}">
                <a16:creationId xmlns:a16="http://schemas.microsoft.com/office/drawing/2014/main" id="{A2529799-52D0-4159-A6FB-047A7D4E52EE}"/>
              </a:ext>
            </a:extLst>
          </p:cNvPr>
          <p:cNvSpPr txBox="1"/>
          <p:nvPr/>
        </p:nvSpPr>
        <p:spPr>
          <a:xfrm>
            <a:off x="8173040" y="1534064"/>
            <a:ext cx="345963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Based on Intel Curie module ,  Arduino open source electronics platform for SW, Bluetooth , accelerometer and gyroscope embedded with Curie module UART , SPI</a:t>
            </a:r>
          </a:p>
          <a:p>
            <a:pPr marL="285750" indent="-285750">
              <a:buFont typeface="Arial" panose="020B0604020202020204" pitchFamily="34" charset="0"/>
              <a:buChar char="•"/>
            </a:pPr>
            <a:r>
              <a:rPr lang="en-US" sz="2400" dirty="0"/>
              <a:t>Available in India for Rs.3500</a:t>
            </a:r>
          </a:p>
        </p:txBody>
      </p:sp>
    </p:spTree>
    <p:extLst>
      <p:ext uri="{BB962C8B-B14F-4D97-AF65-F5344CB8AC3E}">
        <p14:creationId xmlns:p14="http://schemas.microsoft.com/office/powerpoint/2010/main" val="4218842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25A42D-4AB1-4F59-A46B-92545CD71D5B}"/>
              </a:ext>
            </a:extLst>
          </p:cNvPr>
          <p:cNvSpPr txBox="1"/>
          <p:nvPr/>
        </p:nvSpPr>
        <p:spPr>
          <a:xfrm>
            <a:off x="1150070" y="164623"/>
            <a:ext cx="7060677" cy="1107996"/>
          </a:xfrm>
          <a:prstGeom prst="rect">
            <a:avLst/>
          </a:prstGeom>
          <a:noFill/>
        </p:spPr>
        <p:txBody>
          <a:bodyPr wrap="square" rtlCol="0">
            <a:spAutoFit/>
          </a:bodyPr>
          <a:lstStyle/>
          <a:p>
            <a:r>
              <a:rPr lang="en-US" sz="6600" dirty="0">
                <a:solidFill>
                  <a:schemeClr val="accent1"/>
                </a:solidFill>
              </a:rPr>
              <a:t>Development Board</a:t>
            </a:r>
          </a:p>
        </p:txBody>
      </p:sp>
      <p:sp>
        <p:nvSpPr>
          <p:cNvPr id="3" name="TextBox 2">
            <a:extLst>
              <a:ext uri="{FF2B5EF4-FFF2-40B4-BE49-F238E27FC236}">
                <a16:creationId xmlns:a16="http://schemas.microsoft.com/office/drawing/2014/main" id="{B419BC27-C065-454D-AC98-1447466EBAC2}"/>
              </a:ext>
            </a:extLst>
          </p:cNvPr>
          <p:cNvSpPr txBox="1"/>
          <p:nvPr/>
        </p:nvSpPr>
        <p:spPr>
          <a:xfrm>
            <a:off x="9048623" y="558613"/>
            <a:ext cx="2724347" cy="461665"/>
          </a:xfrm>
          <a:prstGeom prst="rect">
            <a:avLst/>
          </a:prstGeom>
          <a:noFill/>
        </p:spPr>
        <p:txBody>
          <a:bodyPr wrap="square" rtlCol="0">
            <a:spAutoFit/>
          </a:bodyPr>
          <a:lstStyle/>
          <a:p>
            <a:r>
              <a:rPr lang="en-US" sz="2400" dirty="0"/>
              <a:t>Mediatek Linkit One</a:t>
            </a:r>
          </a:p>
        </p:txBody>
      </p:sp>
      <p:pic>
        <p:nvPicPr>
          <p:cNvPr id="5" name="Picture 4">
            <a:extLst>
              <a:ext uri="{FF2B5EF4-FFF2-40B4-BE49-F238E27FC236}">
                <a16:creationId xmlns:a16="http://schemas.microsoft.com/office/drawing/2014/main" id="{5A4ADF6F-38B2-4CE2-BEF6-B2048FBE0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070" y="1178351"/>
            <a:ext cx="7898553" cy="5585381"/>
          </a:xfrm>
          <a:prstGeom prst="rect">
            <a:avLst/>
          </a:prstGeom>
        </p:spPr>
      </p:pic>
      <p:sp>
        <p:nvSpPr>
          <p:cNvPr id="6" name="TextBox 5">
            <a:extLst>
              <a:ext uri="{FF2B5EF4-FFF2-40B4-BE49-F238E27FC236}">
                <a16:creationId xmlns:a16="http://schemas.microsoft.com/office/drawing/2014/main" id="{E604643C-5FE4-479F-A333-E836C2B9CD72}"/>
              </a:ext>
            </a:extLst>
          </p:cNvPr>
          <p:cNvSpPr txBox="1"/>
          <p:nvPr/>
        </p:nvSpPr>
        <p:spPr>
          <a:xfrm>
            <a:off x="9257122" y="1245732"/>
            <a:ext cx="2515848" cy="5355312"/>
          </a:xfrm>
          <a:prstGeom prst="rect">
            <a:avLst/>
          </a:prstGeom>
          <a:noFill/>
        </p:spPr>
        <p:txBody>
          <a:bodyPr wrap="square" rtlCol="0">
            <a:spAutoFit/>
          </a:bodyPr>
          <a:lstStyle/>
          <a:p>
            <a:pPr marL="285750" indent="-285750">
              <a:buFont typeface="Arial" panose="020B0604020202020204" pitchFamily="34" charset="0"/>
              <a:buChar char="•"/>
            </a:pPr>
            <a:r>
              <a:rPr lang="en-US" dirty="0"/>
              <a:t>Mediatek MT2502 Aster SOC (ARM7 EJ-S, Bluetooth , GSM/GPRS , 4 MB RAM ,  16 MB Flash)</a:t>
            </a:r>
          </a:p>
          <a:p>
            <a:endParaRPr lang="en-US" dirty="0"/>
          </a:p>
          <a:p>
            <a:pPr marL="285750" indent="-285750">
              <a:buFont typeface="Arial" panose="020B0604020202020204" pitchFamily="34" charset="0"/>
              <a:buChar char="•"/>
            </a:pPr>
            <a:r>
              <a:rPr lang="en-US" dirty="0"/>
              <a:t>On board Wi-Fi (MT5931)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GPS (MT3332), up to 32 GB SD card storage , MP3/AAC Audio (3.5mm Jack)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Normal Size SIM card holder , 1000mAh Li-ion battery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$60(Rs.7000 in India)</a:t>
            </a:r>
          </a:p>
        </p:txBody>
      </p:sp>
    </p:spTree>
    <p:extLst>
      <p:ext uri="{BB962C8B-B14F-4D97-AF65-F5344CB8AC3E}">
        <p14:creationId xmlns:p14="http://schemas.microsoft.com/office/powerpoint/2010/main" val="1483285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90FF44-B748-4BFC-98DB-A528EAC0DD5F}"/>
              </a:ext>
            </a:extLst>
          </p:cNvPr>
          <p:cNvSpPr txBox="1"/>
          <p:nvPr/>
        </p:nvSpPr>
        <p:spPr>
          <a:xfrm>
            <a:off x="1178350" y="641023"/>
            <a:ext cx="8936611" cy="584775"/>
          </a:xfrm>
          <a:prstGeom prst="rect">
            <a:avLst/>
          </a:prstGeom>
          <a:noFill/>
        </p:spPr>
        <p:txBody>
          <a:bodyPr wrap="square" rtlCol="0">
            <a:spAutoFit/>
          </a:bodyPr>
          <a:lstStyle/>
          <a:p>
            <a:r>
              <a:rPr lang="en-US" sz="3200" dirty="0"/>
              <a:t>H/W Selected – ‘MediaTek Linkit One’ because …</a:t>
            </a:r>
          </a:p>
        </p:txBody>
      </p:sp>
      <p:sp>
        <p:nvSpPr>
          <p:cNvPr id="3" name="TextBox 2">
            <a:extLst>
              <a:ext uri="{FF2B5EF4-FFF2-40B4-BE49-F238E27FC236}">
                <a16:creationId xmlns:a16="http://schemas.microsoft.com/office/drawing/2014/main" id="{73A38730-CEE0-4C71-9A20-E95BC2799090}"/>
              </a:ext>
            </a:extLst>
          </p:cNvPr>
          <p:cNvSpPr txBox="1"/>
          <p:nvPr/>
        </p:nvSpPr>
        <p:spPr>
          <a:xfrm>
            <a:off x="1677971" y="4873658"/>
            <a:ext cx="7993930" cy="1477328"/>
          </a:xfrm>
          <a:prstGeom prst="rect">
            <a:avLst/>
          </a:prstGeom>
          <a:noFill/>
        </p:spPr>
        <p:txBody>
          <a:bodyPr wrap="square" rtlCol="0">
            <a:spAutoFit/>
          </a:bodyPr>
          <a:lstStyle/>
          <a:p>
            <a:r>
              <a:rPr lang="en-US" dirty="0"/>
              <a:t>Versatile Board for prototyping! (Connectivity options: Bluetooth , Wi-Fi , GSM and Location: GPS)</a:t>
            </a:r>
          </a:p>
          <a:p>
            <a:endParaRPr lang="en-US" dirty="0"/>
          </a:p>
          <a:p>
            <a:r>
              <a:rPr lang="en-US" dirty="0"/>
              <a:t>Least Development time (Arduino compatible , many libraries for Arduino are present,  Arduino community support for S/W libraries, … )</a:t>
            </a:r>
          </a:p>
        </p:txBody>
      </p:sp>
      <p:pic>
        <p:nvPicPr>
          <p:cNvPr id="5" name="Picture 4">
            <a:extLst>
              <a:ext uri="{FF2B5EF4-FFF2-40B4-BE49-F238E27FC236}">
                <a16:creationId xmlns:a16="http://schemas.microsoft.com/office/drawing/2014/main" id="{C7EAD48D-D9F4-4B87-A50B-37333890B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971" y="1348033"/>
            <a:ext cx="3525625" cy="3525625"/>
          </a:xfrm>
          <a:prstGeom prst="rect">
            <a:avLst/>
          </a:prstGeom>
        </p:spPr>
      </p:pic>
    </p:spTree>
    <p:extLst>
      <p:ext uri="{BB962C8B-B14F-4D97-AF65-F5344CB8AC3E}">
        <p14:creationId xmlns:p14="http://schemas.microsoft.com/office/powerpoint/2010/main" val="3444813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D0C66F-364B-482D-81FC-352C598BEFDC}"/>
              </a:ext>
            </a:extLst>
          </p:cNvPr>
          <p:cNvSpPr>
            <a:spLocks noGrp="1"/>
          </p:cNvSpPr>
          <p:nvPr>
            <p:ph type="body" sz="half" idx="2"/>
          </p:nvPr>
        </p:nvSpPr>
        <p:spPr>
          <a:xfrm>
            <a:off x="7682844" y="2864570"/>
            <a:ext cx="4405460" cy="1754325"/>
          </a:xfrm>
        </p:spPr>
        <p:txBody>
          <a:bodyPr>
            <a:normAutofit/>
          </a:bodyPr>
          <a:lstStyle/>
          <a:p>
            <a:pPr marL="285750" indent="-285750">
              <a:buClr>
                <a:schemeClr val="accent1"/>
              </a:buClr>
              <a:buFont typeface="Wingdings" panose="05000000000000000000" pitchFamily="2" charset="2"/>
              <a:buChar char="Ø"/>
            </a:pPr>
            <a:r>
              <a:rPr lang="en-US" sz="3600" dirty="0"/>
              <a:t>Sensors &amp; Actuators</a:t>
            </a:r>
          </a:p>
          <a:p>
            <a:pPr marL="285750" indent="-285750">
              <a:buClr>
                <a:schemeClr val="accent1"/>
              </a:buClr>
              <a:buFont typeface="Wingdings" panose="05000000000000000000" pitchFamily="2" charset="2"/>
              <a:buChar char="Ø"/>
            </a:pPr>
            <a:r>
              <a:rPr lang="en-US" sz="3600" dirty="0"/>
              <a:t>Networking Link</a:t>
            </a:r>
          </a:p>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1DDD04CE-8E04-46BF-AFA7-4956BEAE0467}"/>
              </a:ext>
            </a:extLst>
          </p:cNvPr>
          <p:cNvSpPr txBox="1"/>
          <p:nvPr/>
        </p:nvSpPr>
        <p:spPr>
          <a:xfrm>
            <a:off x="568752" y="1807119"/>
            <a:ext cx="6737021"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8B323"/>
                </a:solidFill>
                <a:effectLst/>
                <a:uLnTx/>
                <a:uFillTx/>
                <a:latin typeface="Gill Sans MT" panose="020B0502020104020203"/>
                <a:ea typeface="+mn-ea"/>
                <a:cs typeface="+mn-cs"/>
              </a:rPr>
              <a:t>Step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Gill Sans MT" panose="020B0502020104020203"/>
                <a:ea typeface="+mn-ea"/>
                <a:cs typeface="+mn-cs"/>
              </a:rPr>
              <a:t> Sensors + Actuators  		 Networking Link 						[H/W]</a:t>
            </a:r>
          </a:p>
        </p:txBody>
      </p:sp>
    </p:spTree>
    <p:extLst>
      <p:ext uri="{BB962C8B-B14F-4D97-AF65-F5344CB8AC3E}">
        <p14:creationId xmlns:p14="http://schemas.microsoft.com/office/powerpoint/2010/main" val="3287515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764169-3A17-4958-BE54-C68936E3A735}"/>
              </a:ext>
            </a:extLst>
          </p:cNvPr>
          <p:cNvSpPr txBox="1"/>
          <p:nvPr/>
        </p:nvSpPr>
        <p:spPr>
          <a:xfrm>
            <a:off x="2460397" y="1776527"/>
            <a:ext cx="9662473" cy="861774"/>
          </a:xfrm>
          <a:prstGeom prst="rect">
            <a:avLst/>
          </a:prstGeom>
          <a:noFill/>
        </p:spPr>
        <p:txBody>
          <a:bodyPr wrap="square" rtlCol="0">
            <a:spAutoFit/>
          </a:bodyPr>
          <a:lstStyle/>
          <a:p>
            <a:r>
              <a:rPr lang="en-US" sz="5000" dirty="0">
                <a:solidFill>
                  <a:schemeClr val="accent1"/>
                </a:solidFill>
              </a:rPr>
              <a:t>FUNCTIONALITY OF THE DEVICE </a:t>
            </a:r>
          </a:p>
        </p:txBody>
      </p:sp>
      <p:sp>
        <p:nvSpPr>
          <p:cNvPr id="3" name="TextBox 2">
            <a:extLst>
              <a:ext uri="{FF2B5EF4-FFF2-40B4-BE49-F238E27FC236}">
                <a16:creationId xmlns:a16="http://schemas.microsoft.com/office/drawing/2014/main" id="{71844831-DF24-43F0-85FB-D41356B66D1F}"/>
              </a:ext>
            </a:extLst>
          </p:cNvPr>
          <p:cNvSpPr txBox="1"/>
          <p:nvPr/>
        </p:nvSpPr>
        <p:spPr>
          <a:xfrm>
            <a:off x="3164265" y="3030733"/>
            <a:ext cx="5015060" cy="2585323"/>
          </a:xfrm>
          <a:prstGeom prst="rect">
            <a:avLst/>
          </a:prstGeom>
          <a:noFill/>
        </p:spPr>
        <p:txBody>
          <a:bodyPr wrap="square" rtlCol="0">
            <a:spAutoFit/>
          </a:bodyPr>
          <a:lstStyle/>
          <a:p>
            <a:pPr marL="342900" indent="-342900">
              <a:buFont typeface="+mj-lt"/>
              <a:buAutoNum type="arabicPeriod"/>
            </a:pPr>
            <a:r>
              <a:rPr lang="en-US" sz="4800" dirty="0">
                <a:latin typeface="+mj-lt"/>
              </a:rPr>
              <a:t>  Location</a:t>
            </a:r>
          </a:p>
          <a:p>
            <a:pPr marL="342900" indent="-342900">
              <a:buFont typeface="+mj-lt"/>
              <a:buAutoNum type="arabicPeriod"/>
            </a:pPr>
            <a:r>
              <a:rPr lang="en-US" sz="4800" dirty="0">
                <a:latin typeface="+mj-lt"/>
              </a:rPr>
              <a:t> Temperature</a:t>
            </a:r>
          </a:p>
          <a:p>
            <a:pPr marL="342900" indent="-342900">
              <a:buFont typeface="+mj-lt"/>
              <a:buAutoNum type="arabicPeriod"/>
            </a:pPr>
            <a:r>
              <a:rPr lang="en-US" sz="4800" dirty="0">
                <a:latin typeface="+mj-lt"/>
              </a:rPr>
              <a:t> Bin Level</a:t>
            </a:r>
          </a:p>
          <a:p>
            <a:endParaRPr lang="en-US" dirty="0"/>
          </a:p>
        </p:txBody>
      </p:sp>
    </p:spTree>
    <p:extLst>
      <p:ext uri="{BB962C8B-B14F-4D97-AF65-F5344CB8AC3E}">
        <p14:creationId xmlns:p14="http://schemas.microsoft.com/office/powerpoint/2010/main" val="644451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8521B-CC53-4B5F-A46E-B0232C3965E1}"/>
              </a:ext>
            </a:extLst>
          </p:cNvPr>
          <p:cNvSpPr txBox="1"/>
          <p:nvPr/>
        </p:nvSpPr>
        <p:spPr>
          <a:xfrm>
            <a:off x="3654458" y="730151"/>
            <a:ext cx="4883083" cy="861774"/>
          </a:xfrm>
          <a:prstGeom prst="rect">
            <a:avLst/>
          </a:prstGeom>
          <a:noFill/>
        </p:spPr>
        <p:txBody>
          <a:bodyPr wrap="square" rtlCol="0">
            <a:spAutoFit/>
          </a:bodyPr>
          <a:lstStyle/>
          <a:p>
            <a:r>
              <a:rPr lang="en-US" sz="5000" dirty="0">
                <a:solidFill>
                  <a:schemeClr val="accent1"/>
                </a:solidFill>
              </a:rPr>
              <a:t>Sensors Required</a:t>
            </a:r>
          </a:p>
        </p:txBody>
      </p:sp>
      <p:graphicFrame>
        <p:nvGraphicFramePr>
          <p:cNvPr id="3" name="Table 3">
            <a:extLst>
              <a:ext uri="{FF2B5EF4-FFF2-40B4-BE49-F238E27FC236}">
                <a16:creationId xmlns:a16="http://schemas.microsoft.com/office/drawing/2014/main" id="{D705E83C-69E9-4CC3-BAEF-C42C5E251FE3}"/>
              </a:ext>
            </a:extLst>
          </p:cNvPr>
          <p:cNvGraphicFramePr>
            <a:graphicFrameLocks noGrp="1"/>
          </p:cNvGraphicFramePr>
          <p:nvPr>
            <p:extLst>
              <p:ext uri="{D42A27DB-BD31-4B8C-83A1-F6EECF244321}">
                <p14:modId xmlns:p14="http://schemas.microsoft.com/office/powerpoint/2010/main" val="2048369547"/>
              </p:ext>
            </p:extLst>
          </p:nvPr>
        </p:nvGraphicFramePr>
        <p:xfrm>
          <a:off x="2031999" y="2435343"/>
          <a:ext cx="8128000" cy="2805960"/>
        </p:xfrm>
        <a:graphic>
          <a:graphicData uri="http://schemas.openxmlformats.org/drawingml/2006/table">
            <a:tbl>
              <a:tblPr firstRow="1" bandRow="1">
                <a:tableStyleId>{5C22544A-7EE6-4342-B048-85BDC9FD1C3A}</a:tableStyleId>
              </a:tblPr>
              <a:tblGrid>
                <a:gridCol w="1437065">
                  <a:extLst>
                    <a:ext uri="{9D8B030D-6E8A-4147-A177-3AD203B41FA5}">
                      <a16:colId xmlns:a16="http://schemas.microsoft.com/office/drawing/2014/main" val="2497465499"/>
                    </a:ext>
                  </a:extLst>
                </a:gridCol>
                <a:gridCol w="2083324">
                  <a:extLst>
                    <a:ext uri="{9D8B030D-6E8A-4147-A177-3AD203B41FA5}">
                      <a16:colId xmlns:a16="http://schemas.microsoft.com/office/drawing/2014/main" val="3176181857"/>
                    </a:ext>
                  </a:extLst>
                </a:gridCol>
                <a:gridCol w="2083323">
                  <a:extLst>
                    <a:ext uri="{9D8B030D-6E8A-4147-A177-3AD203B41FA5}">
                      <a16:colId xmlns:a16="http://schemas.microsoft.com/office/drawing/2014/main" val="3803063755"/>
                    </a:ext>
                  </a:extLst>
                </a:gridCol>
                <a:gridCol w="2524288">
                  <a:extLst>
                    <a:ext uri="{9D8B030D-6E8A-4147-A177-3AD203B41FA5}">
                      <a16:colId xmlns:a16="http://schemas.microsoft.com/office/drawing/2014/main" val="1392977878"/>
                    </a:ext>
                  </a:extLst>
                </a:gridCol>
              </a:tblGrid>
              <a:tr h="701490">
                <a:tc>
                  <a:txBody>
                    <a:bodyPr/>
                    <a:lstStyle/>
                    <a:p>
                      <a:pPr algn="ctr"/>
                      <a:r>
                        <a:rPr lang="en-US" sz="2800" dirty="0"/>
                        <a:t>S No.</a:t>
                      </a:r>
                    </a:p>
                  </a:txBody>
                  <a:tcPr/>
                </a:tc>
                <a:tc>
                  <a:txBody>
                    <a:bodyPr/>
                    <a:lstStyle/>
                    <a:p>
                      <a:pPr algn="ctr"/>
                      <a:r>
                        <a:rPr lang="en-US" sz="2800" dirty="0"/>
                        <a:t>Function</a:t>
                      </a:r>
                    </a:p>
                  </a:txBody>
                  <a:tcPr/>
                </a:tc>
                <a:tc>
                  <a:txBody>
                    <a:bodyPr/>
                    <a:lstStyle/>
                    <a:p>
                      <a:pPr algn="ctr"/>
                      <a:r>
                        <a:rPr lang="en-US" sz="2800" dirty="0"/>
                        <a:t>Parameter</a:t>
                      </a:r>
                    </a:p>
                  </a:txBody>
                  <a:tcPr/>
                </a:tc>
                <a:tc>
                  <a:txBody>
                    <a:bodyPr/>
                    <a:lstStyle/>
                    <a:p>
                      <a:pPr algn="ctr"/>
                      <a:r>
                        <a:rPr lang="en-US" sz="2800" dirty="0"/>
                        <a:t>Sensor</a:t>
                      </a:r>
                    </a:p>
                  </a:txBody>
                  <a:tcPr/>
                </a:tc>
                <a:extLst>
                  <a:ext uri="{0D108BD9-81ED-4DB2-BD59-A6C34878D82A}">
                    <a16:rowId xmlns:a16="http://schemas.microsoft.com/office/drawing/2014/main" val="3413478136"/>
                  </a:ext>
                </a:extLst>
              </a:tr>
              <a:tr h="701490">
                <a:tc>
                  <a:txBody>
                    <a:bodyPr/>
                    <a:lstStyle/>
                    <a:p>
                      <a:pPr algn="ctr"/>
                      <a:r>
                        <a:rPr lang="en-US" dirty="0"/>
                        <a:t>1</a:t>
                      </a:r>
                    </a:p>
                  </a:txBody>
                  <a:tcPr/>
                </a:tc>
                <a:tc>
                  <a:txBody>
                    <a:bodyPr/>
                    <a:lstStyle/>
                    <a:p>
                      <a:r>
                        <a:rPr lang="en-US" dirty="0"/>
                        <a:t>Tracking</a:t>
                      </a:r>
                    </a:p>
                  </a:txBody>
                  <a:tcPr/>
                </a:tc>
                <a:tc>
                  <a:txBody>
                    <a:bodyPr/>
                    <a:lstStyle/>
                    <a:p>
                      <a:r>
                        <a:rPr lang="en-US" dirty="0"/>
                        <a:t>Location</a:t>
                      </a:r>
                    </a:p>
                  </a:txBody>
                  <a:tcPr/>
                </a:tc>
                <a:tc>
                  <a:txBody>
                    <a:bodyPr/>
                    <a:lstStyle/>
                    <a:p>
                      <a:r>
                        <a:rPr lang="en-US" dirty="0"/>
                        <a:t>GNSS Module</a:t>
                      </a:r>
                    </a:p>
                  </a:txBody>
                  <a:tcPr/>
                </a:tc>
                <a:extLst>
                  <a:ext uri="{0D108BD9-81ED-4DB2-BD59-A6C34878D82A}">
                    <a16:rowId xmlns:a16="http://schemas.microsoft.com/office/drawing/2014/main" val="3815001251"/>
                  </a:ext>
                </a:extLst>
              </a:tr>
              <a:tr h="701490">
                <a:tc>
                  <a:txBody>
                    <a:bodyPr/>
                    <a:lstStyle/>
                    <a:p>
                      <a:pPr algn="ctr"/>
                      <a:r>
                        <a:rPr lang="en-US" dirty="0"/>
                        <a:t>2</a:t>
                      </a:r>
                    </a:p>
                  </a:txBody>
                  <a:tcPr/>
                </a:tc>
                <a:tc>
                  <a:txBody>
                    <a:bodyPr/>
                    <a:lstStyle/>
                    <a:p>
                      <a:r>
                        <a:rPr lang="en-US" dirty="0"/>
                        <a:t>Temperature</a:t>
                      </a:r>
                    </a:p>
                  </a:txBody>
                  <a:tcPr/>
                </a:tc>
                <a:tc>
                  <a:txBody>
                    <a:bodyPr/>
                    <a:lstStyle/>
                    <a:p>
                      <a:r>
                        <a:rPr lang="en-US" dirty="0"/>
                        <a:t>Temperature</a:t>
                      </a:r>
                    </a:p>
                  </a:txBody>
                  <a:tcPr/>
                </a:tc>
                <a:tc>
                  <a:txBody>
                    <a:bodyPr/>
                    <a:lstStyle/>
                    <a:p>
                      <a:r>
                        <a:rPr lang="en-US" dirty="0"/>
                        <a:t>TPH board</a:t>
                      </a:r>
                    </a:p>
                  </a:txBody>
                  <a:tcPr/>
                </a:tc>
                <a:extLst>
                  <a:ext uri="{0D108BD9-81ED-4DB2-BD59-A6C34878D82A}">
                    <a16:rowId xmlns:a16="http://schemas.microsoft.com/office/drawing/2014/main" val="4001020043"/>
                  </a:ext>
                </a:extLst>
              </a:tr>
              <a:tr h="701490">
                <a:tc>
                  <a:txBody>
                    <a:bodyPr/>
                    <a:lstStyle/>
                    <a:p>
                      <a:pPr algn="ctr"/>
                      <a:r>
                        <a:rPr lang="en-US" dirty="0"/>
                        <a:t>3</a:t>
                      </a:r>
                    </a:p>
                  </a:txBody>
                  <a:tcPr/>
                </a:tc>
                <a:tc>
                  <a:txBody>
                    <a:bodyPr/>
                    <a:lstStyle/>
                    <a:p>
                      <a:r>
                        <a:rPr lang="en-US" dirty="0"/>
                        <a:t>Bin Level </a:t>
                      </a:r>
                    </a:p>
                  </a:txBody>
                  <a:tcPr/>
                </a:tc>
                <a:tc>
                  <a:txBody>
                    <a:bodyPr/>
                    <a:lstStyle/>
                    <a:p>
                      <a:r>
                        <a:rPr lang="en-US" dirty="0"/>
                        <a:t>Distance </a:t>
                      </a:r>
                    </a:p>
                  </a:txBody>
                  <a:tcPr/>
                </a:tc>
                <a:tc>
                  <a:txBody>
                    <a:bodyPr/>
                    <a:lstStyle/>
                    <a:p>
                      <a:r>
                        <a:rPr lang="en-US" dirty="0"/>
                        <a:t>Ultrasonic sensor</a:t>
                      </a:r>
                    </a:p>
                  </a:txBody>
                  <a:tcPr/>
                </a:tc>
                <a:extLst>
                  <a:ext uri="{0D108BD9-81ED-4DB2-BD59-A6C34878D82A}">
                    <a16:rowId xmlns:a16="http://schemas.microsoft.com/office/drawing/2014/main" val="2803956687"/>
                  </a:ext>
                </a:extLst>
              </a:tr>
            </a:tbl>
          </a:graphicData>
        </a:graphic>
      </p:graphicFrame>
    </p:spTree>
    <p:extLst>
      <p:ext uri="{BB962C8B-B14F-4D97-AF65-F5344CB8AC3E}">
        <p14:creationId xmlns:p14="http://schemas.microsoft.com/office/powerpoint/2010/main" val="1537299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9046C-E866-4860-931C-0231D96FEDA9}"/>
              </a:ext>
            </a:extLst>
          </p:cNvPr>
          <p:cNvSpPr txBox="1"/>
          <p:nvPr/>
        </p:nvSpPr>
        <p:spPr>
          <a:xfrm>
            <a:off x="1137501" y="202250"/>
            <a:ext cx="4883083" cy="861774"/>
          </a:xfrm>
          <a:prstGeom prst="rect">
            <a:avLst/>
          </a:prstGeom>
          <a:noFill/>
        </p:spPr>
        <p:txBody>
          <a:bodyPr wrap="square" rtlCol="0">
            <a:spAutoFit/>
          </a:bodyPr>
          <a:lstStyle/>
          <a:p>
            <a:r>
              <a:rPr lang="en-US" sz="5000" dirty="0">
                <a:solidFill>
                  <a:schemeClr val="accent1"/>
                </a:solidFill>
              </a:rPr>
              <a:t>GNSS Module</a:t>
            </a:r>
          </a:p>
        </p:txBody>
      </p:sp>
      <p:pic>
        <p:nvPicPr>
          <p:cNvPr id="6" name="Picture 5">
            <a:extLst>
              <a:ext uri="{FF2B5EF4-FFF2-40B4-BE49-F238E27FC236}">
                <a16:creationId xmlns:a16="http://schemas.microsoft.com/office/drawing/2014/main" id="{9759E6D5-62B2-4270-979A-B17E97B3E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4" y="633137"/>
            <a:ext cx="5474959" cy="3747305"/>
          </a:xfrm>
          <a:prstGeom prst="rect">
            <a:avLst/>
          </a:prstGeom>
        </p:spPr>
      </p:pic>
      <p:sp>
        <p:nvSpPr>
          <p:cNvPr id="7" name="TextBox 6">
            <a:extLst>
              <a:ext uri="{FF2B5EF4-FFF2-40B4-BE49-F238E27FC236}">
                <a16:creationId xmlns:a16="http://schemas.microsoft.com/office/drawing/2014/main" id="{27800168-69EE-44BD-BF22-AEBA946BF189}"/>
              </a:ext>
            </a:extLst>
          </p:cNvPr>
          <p:cNvSpPr txBox="1"/>
          <p:nvPr/>
        </p:nvSpPr>
        <p:spPr>
          <a:xfrm>
            <a:off x="1137501" y="1064024"/>
            <a:ext cx="454686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Global navigation satellite system (GNSS) refers to a constellation of satellites providing signals from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we need is GNSS receiver module which contains a processor and antenna that receives the signals sent by the satellites and computes the position and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 receiver’s antenna can see at least 4 satellites, it can accurately calculate its position and time. This is called a lock or fix.</a:t>
            </a:r>
          </a:p>
        </p:txBody>
      </p:sp>
      <p:sp>
        <p:nvSpPr>
          <p:cNvPr id="8" name="TextBox 7">
            <a:extLst>
              <a:ext uri="{FF2B5EF4-FFF2-40B4-BE49-F238E27FC236}">
                <a16:creationId xmlns:a16="http://schemas.microsoft.com/office/drawing/2014/main" id="{6BFD3E25-944C-463D-9DE7-E69DF1C45E92}"/>
              </a:ext>
            </a:extLst>
          </p:cNvPr>
          <p:cNvSpPr txBox="1"/>
          <p:nvPr/>
        </p:nvSpPr>
        <p:spPr>
          <a:xfrm>
            <a:off x="1137501" y="5157452"/>
            <a:ext cx="1000183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Line of sight with the sky is needed for this. But , we cannot have that always (especially for indoor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position accuracy depends on a number of variables such as signal to noise ratio, weather and  obstructions such as buildings and mountains.</a:t>
            </a:r>
          </a:p>
        </p:txBody>
      </p:sp>
    </p:spTree>
    <p:extLst>
      <p:ext uri="{BB962C8B-B14F-4D97-AF65-F5344CB8AC3E}">
        <p14:creationId xmlns:p14="http://schemas.microsoft.com/office/powerpoint/2010/main" val="152699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FE4EAE-E201-45EF-99A0-007F1E5756F1}"/>
              </a:ext>
            </a:extLst>
          </p:cNvPr>
          <p:cNvSpPr txBox="1"/>
          <p:nvPr/>
        </p:nvSpPr>
        <p:spPr>
          <a:xfrm>
            <a:off x="1329179" y="377072"/>
            <a:ext cx="1012438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receiver must be able to get a lock on 4 satellites to be able to solve for a position.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these conditions make it difficult to use GNSS, but there are ways to handle these circumstances (Assisted GPS , Differential GPS).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the GNSS we are using the Mediatek module present on board with Linkit one.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chipset is Mediatek MT3332 which is present on the Linkit one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MT3332 supports various location and navigation applications, including autonomous GPS (USA) , GLONASS (Russia) , GALILEO (EU) , BEIDOU (China)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an antenna also , that comes with the board. So , the hardware is ready. To access the Hardware, we have to use the functions provided by the Software development kit of Linkit one board.</a:t>
            </a:r>
          </a:p>
        </p:txBody>
      </p:sp>
    </p:spTree>
    <p:extLst>
      <p:ext uri="{BB962C8B-B14F-4D97-AF65-F5344CB8AC3E}">
        <p14:creationId xmlns:p14="http://schemas.microsoft.com/office/powerpoint/2010/main" val="1446181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2A7E90-D102-4CC4-A6BB-A12214917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54" y="0"/>
            <a:ext cx="10314997" cy="6858000"/>
          </a:xfrm>
          <a:prstGeom prst="rect">
            <a:avLst/>
          </a:prstGeom>
        </p:spPr>
      </p:pic>
    </p:spTree>
    <p:extLst>
      <p:ext uri="{BB962C8B-B14F-4D97-AF65-F5344CB8AC3E}">
        <p14:creationId xmlns:p14="http://schemas.microsoft.com/office/powerpoint/2010/main" val="3300444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8ADEB-B129-4069-B3EF-FB307BF13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1" y="0"/>
            <a:ext cx="9595457" cy="6860936"/>
          </a:xfrm>
          <a:prstGeom prst="rect">
            <a:avLst/>
          </a:prstGeom>
        </p:spPr>
      </p:pic>
    </p:spTree>
    <p:extLst>
      <p:ext uri="{BB962C8B-B14F-4D97-AF65-F5344CB8AC3E}">
        <p14:creationId xmlns:p14="http://schemas.microsoft.com/office/powerpoint/2010/main" val="185446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7015C2-7553-4066-B74A-424AE0CBF8BF}"/>
              </a:ext>
            </a:extLst>
          </p:cNvPr>
          <p:cNvSpPr txBox="1"/>
          <p:nvPr/>
        </p:nvSpPr>
        <p:spPr>
          <a:xfrm>
            <a:off x="1137502" y="202250"/>
            <a:ext cx="3113988" cy="861774"/>
          </a:xfrm>
          <a:prstGeom prst="rect">
            <a:avLst/>
          </a:prstGeom>
          <a:noFill/>
        </p:spPr>
        <p:txBody>
          <a:bodyPr wrap="square" rtlCol="0">
            <a:spAutoFit/>
          </a:bodyPr>
          <a:lstStyle/>
          <a:p>
            <a:r>
              <a:rPr lang="en-US" sz="5000" dirty="0">
                <a:solidFill>
                  <a:schemeClr val="accent1"/>
                </a:solidFill>
              </a:rPr>
              <a:t>TPH board</a:t>
            </a:r>
          </a:p>
        </p:txBody>
      </p:sp>
      <p:pic>
        <p:nvPicPr>
          <p:cNvPr id="6" name="Picture 5">
            <a:extLst>
              <a:ext uri="{FF2B5EF4-FFF2-40B4-BE49-F238E27FC236}">
                <a16:creationId xmlns:a16="http://schemas.microsoft.com/office/drawing/2014/main" id="{A8B04A65-55BD-4173-BE16-830163B6E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02" y="1325297"/>
            <a:ext cx="5000000" cy="3076190"/>
          </a:xfrm>
          <a:prstGeom prst="rect">
            <a:avLst/>
          </a:prstGeom>
        </p:spPr>
      </p:pic>
      <p:pic>
        <p:nvPicPr>
          <p:cNvPr id="8" name="Picture 7">
            <a:extLst>
              <a:ext uri="{FF2B5EF4-FFF2-40B4-BE49-F238E27FC236}">
                <a16:creationId xmlns:a16="http://schemas.microsoft.com/office/drawing/2014/main" id="{EC714EA4-AED6-402D-9224-43A2AB947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978" y="656988"/>
            <a:ext cx="5248137" cy="3744499"/>
          </a:xfrm>
          <a:prstGeom prst="rect">
            <a:avLst/>
          </a:prstGeom>
        </p:spPr>
      </p:pic>
      <p:sp>
        <p:nvSpPr>
          <p:cNvPr id="9" name="TextBox 8">
            <a:extLst>
              <a:ext uri="{FF2B5EF4-FFF2-40B4-BE49-F238E27FC236}">
                <a16:creationId xmlns:a16="http://schemas.microsoft.com/office/drawing/2014/main" id="{742D4D78-35C0-48A1-8B05-3CA49B10AF81}"/>
              </a:ext>
            </a:extLst>
          </p:cNvPr>
          <p:cNvSpPr txBox="1"/>
          <p:nvPr/>
        </p:nvSpPr>
        <p:spPr>
          <a:xfrm>
            <a:off x="1137502" y="4581427"/>
            <a:ext cx="1001126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This board has the Sensirion SHT21 humidity sensor and the Bosch Sensortec BMP180 pressure sensor (both capable of measuring temperature). TPH-board is 3.3 volt and 5V compatible, which makes it perfect to use with boards 5V Arduino boards.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Both the SHT21 and the BMP180 are connected through the I2C/TWI with the easy Grove-header. Pull-up resistors are available on the TPH-board, but if undesired you can disconnect them through the cut-trace on the back. </a:t>
            </a:r>
          </a:p>
        </p:txBody>
      </p:sp>
    </p:spTree>
    <p:extLst>
      <p:ext uri="{BB962C8B-B14F-4D97-AF65-F5344CB8AC3E}">
        <p14:creationId xmlns:p14="http://schemas.microsoft.com/office/powerpoint/2010/main" val="402094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F2A5C0-CFC6-4113-A5CF-B68AF82B2573}"/>
              </a:ext>
            </a:extLst>
          </p:cNvPr>
          <p:cNvSpPr txBox="1"/>
          <p:nvPr/>
        </p:nvSpPr>
        <p:spPr>
          <a:xfrm>
            <a:off x="1168923" y="443060"/>
            <a:ext cx="10341204" cy="1200329"/>
          </a:xfrm>
          <a:prstGeom prst="rect">
            <a:avLst/>
          </a:prstGeom>
          <a:noFill/>
        </p:spPr>
        <p:txBody>
          <a:bodyPr wrap="square" rtlCol="0">
            <a:spAutoFit/>
          </a:bodyPr>
          <a:lstStyle/>
          <a:p>
            <a:pPr marL="285750" indent="-285750">
              <a:buFont typeface="Arial" panose="020B0604020202020204" pitchFamily="34" charset="0"/>
              <a:buChar char="•"/>
            </a:pPr>
            <a:r>
              <a:rPr lang="en-GB" dirty="0"/>
              <a:t>The Bosch Sensortec BMP180 is a new high-precision barometric pressure sensor. The pressure range is 300 to 1100 hPa and has a high relative accuracy of +/-0.12hPa (+/-1m). </a:t>
            </a:r>
          </a:p>
          <a:p>
            <a:pPr marL="285750" indent="-285750">
              <a:buFont typeface="Arial" panose="020B0604020202020204" pitchFamily="34" charset="0"/>
              <a:buChar char="•"/>
            </a:pPr>
            <a:r>
              <a:rPr lang="en-GB" dirty="0"/>
              <a:t>The Sensirion SHT21 is a digital humidity sensor. The relative humidity (RH) operating range is from 0 to 100% RH and has a precision of 0.04% RH. </a:t>
            </a:r>
          </a:p>
        </p:txBody>
      </p:sp>
      <p:sp>
        <p:nvSpPr>
          <p:cNvPr id="3" name="TextBox 2">
            <a:extLst>
              <a:ext uri="{FF2B5EF4-FFF2-40B4-BE49-F238E27FC236}">
                <a16:creationId xmlns:a16="http://schemas.microsoft.com/office/drawing/2014/main" id="{04CE8E99-EEF0-4643-8E89-D6884BDF561C}"/>
              </a:ext>
            </a:extLst>
          </p:cNvPr>
          <p:cNvSpPr txBox="1"/>
          <p:nvPr/>
        </p:nvSpPr>
        <p:spPr>
          <a:xfrm>
            <a:off x="1168922" y="2224726"/>
            <a:ext cx="3553905" cy="584775"/>
          </a:xfrm>
          <a:prstGeom prst="rect">
            <a:avLst/>
          </a:prstGeom>
          <a:noFill/>
        </p:spPr>
        <p:txBody>
          <a:bodyPr wrap="square" rtlCol="0">
            <a:spAutoFit/>
          </a:bodyPr>
          <a:lstStyle/>
          <a:p>
            <a:r>
              <a:rPr lang="en-US" sz="3200" dirty="0">
                <a:solidFill>
                  <a:schemeClr val="accent1"/>
                </a:solidFill>
              </a:rPr>
              <a:t>Interface</a:t>
            </a:r>
          </a:p>
        </p:txBody>
      </p:sp>
      <p:graphicFrame>
        <p:nvGraphicFramePr>
          <p:cNvPr id="5" name="Table 5">
            <a:extLst>
              <a:ext uri="{FF2B5EF4-FFF2-40B4-BE49-F238E27FC236}">
                <a16:creationId xmlns:a16="http://schemas.microsoft.com/office/drawing/2014/main" id="{F6D3B044-92B4-4338-A282-C9EEE5387F06}"/>
              </a:ext>
            </a:extLst>
          </p:cNvPr>
          <p:cNvGraphicFramePr>
            <a:graphicFrameLocks noGrp="1"/>
          </p:cNvGraphicFramePr>
          <p:nvPr>
            <p:extLst>
              <p:ext uri="{D42A27DB-BD31-4B8C-83A1-F6EECF244321}">
                <p14:modId xmlns:p14="http://schemas.microsoft.com/office/powerpoint/2010/main" val="55360146"/>
              </p:ext>
            </p:extLst>
          </p:nvPr>
        </p:nvGraphicFramePr>
        <p:xfrm>
          <a:off x="1168922" y="3177960"/>
          <a:ext cx="4062954" cy="2468695"/>
        </p:xfrm>
        <a:graphic>
          <a:graphicData uri="http://schemas.openxmlformats.org/drawingml/2006/table">
            <a:tbl>
              <a:tblPr firstRow="1" bandRow="1">
                <a:tableStyleId>{073A0DAA-6AF3-43AB-8588-CEC1D06C72B9}</a:tableStyleId>
              </a:tblPr>
              <a:tblGrid>
                <a:gridCol w="2031477">
                  <a:extLst>
                    <a:ext uri="{9D8B030D-6E8A-4147-A177-3AD203B41FA5}">
                      <a16:colId xmlns:a16="http://schemas.microsoft.com/office/drawing/2014/main" val="1179785599"/>
                    </a:ext>
                  </a:extLst>
                </a:gridCol>
                <a:gridCol w="2031477">
                  <a:extLst>
                    <a:ext uri="{9D8B030D-6E8A-4147-A177-3AD203B41FA5}">
                      <a16:colId xmlns:a16="http://schemas.microsoft.com/office/drawing/2014/main" val="1077740351"/>
                    </a:ext>
                  </a:extLst>
                </a:gridCol>
              </a:tblGrid>
              <a:tr h="493739">
                <a:tc>
                  <a:txBody>
                    <a:bodyPr/>
                    <a:lstStyle/>
                    <a:p>
                      <a:pPr algn="ctr"/>
                      <a:r>
                        <a:rPr lang="en-US" dirty="0"/>
                        <a:t>Controller</a:t>
                      </a:r>
                    </a:p>
                  </a:txBody>
                  <a:tcPr/>
                </a:tc>
                <a:tc>
                  <a:txBody>
                    <a:bodyPr/>
                    <a:lstStyle/>
                    <a:p>
                      <a:pPr algn="ctr"/>
                      <a:r>
                        <a:rPr lang="en-US" dirty="0"/>
                        <a:t>TPH board</a:t>
                      </a:r>
                    </a:p>
                  </a:txBody>
                  <a:tcPr/>
                </a:tc>
                <a:extLst>
                  <a:ext uri="{0D108BD9-81ED-4DB2-BD59-A6C34878D82A}">
                    <a16:rowId xmlns:a16="http://schemas.microsoft.com/office/drawing/2014/main" val="207921040"/>
                  </a:ext>
                </a:extLst>
              </a:tr>
              <a:tr h="493739">
                <a:tc>
                  <a:txBody>
                    <a:bodyPr/>
                    <a:lstStyle/>
                    <a:p>
                      <a:pPr algn="ctr"/>
                      <a:r>
                        <a:rPr lang="en-US" dirty="0"/>
                        <a:t>3v3</a:t>
                      </a:r>
                    </a:p>
                  </a:txBody>
                  <a:tcPr/>
                </a:tc>
                <a:tc>
                  <a:txBody>
                    <a:bodyPr/>
                    <a:lstStyle/>
                    <a:p>
                      <a:pPr algn="ctr"/>
                      <a:r>
                        <a:rPr lang="en-US" dirty="0"/>
                        <a:t>3v3</a:t>
                      </a:r>
                    </a:p>
                  </a:txBody>
                  <a:tcPr/>
                </a:tc>
                <a:extLst>
                  <a:ext uri="{0D108BD9-81ED-4DB2-BD59-A6C34878D82A}">
                    <a16:rowId xmlns:a16="http://schemas.microsoft.com/office/drawing/2014/main" val="4199327180"/>
                  </a:ext>
                </a:extLst>
              </a:tr>
              <a:tr h="493739">
                <a:tc>
                  <a:txBody>
                    <a:bodyPr/>
                    <a:lstStyle/>
                    <a:p>
                      <a:pPr algn="ctr"/>
                      <a:r>
                        <a:rPr lang="en-US" dirty="0"/>
                        <a:t>SCL(D19)</a:t>
                      </a:r>
                    </a:p>
                  </a:txBody>
                  <a:tcPr/>
                </a:tc>
                <a:tc>
                  <a:txBody>
                    <a:bodyPr/>
                    <a:lstStyle/>
                    <a:p>
                      <a:pPr algn="ctr"/>
                      <a:r>
                        <a:rPr lang="en-US" dirty="0"/>
                        <a:t>SCL</a:t>
                      </a:r>
                    </a:p>
                  </a:txBody>
                  <a:tcPr/>
                </a:tc>
                <a:extLst>
                  <a:ext uri="{0D108BD9-81ED-4DB2-BD59-A6C34878D82A}">
                    <a16:rowId xmlns:a16="http://schemas.microsoft.com/office/drawing/2014/main" val="2004358147"/>
                  </a:ext>
                </a:extLst>
              </a:tr>
              <a:tr h="493739">
                <a:tc>
                  <a:txBody>
                    <a:bodyPr/>
                    <a:lstStyle/>
                    <a:p>
                      <a:pPr algn="ctr"/>
                      <a:r>
                        <a:rPr lang="en-US" dirty="0"/>
                        <a:t>SDA(D18)</a:t>
                      </a:r>
                    </a:p>
                  </a:txBody>
                  <a:tcPr/>
                </a:tc>
                <a:tc>
                  <a:txBody>
                    <a:bodyPr/>
                    <a:lstStyle/>
                    <a:p>
                      <a:pPr algn="ctr"/>
                      <a:r>
                        <a:rPr lang="en-US" dirty="0"/>
                        <a:t>SDA</a:t>
                      </a:r>
                    </a:p>
                  </a:txBody>
                  <a:tcPr/>
                </a:tc>
                <a:extLst>
                  <a:ext uri="{0D108BD9-81ED-4DB2-BD59-A6C34878D82A}">
                    <a16:rowId xmlns:a16="http://schemas.microsoft.com/office/drawing/2014/main" val="3838725435"/>
                  </a:ext>
                </a:extLst>
              </a:tr>
              <a:tr h="493739">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171146900"/>
                  </a:ext>
                </a:extLst>
              </a:tr>
            </a:tbl>
          </a:graphicData>
        </a:graphic>
      </p:graphicFrame>
    </p:spTree>
    <p:extLst>
      <p:ext uri="{BB962C8B-B14F-4D97-AF65-F5344CB8AC3E}">
        <p14:creationId xmlns:p14="http://schemas.microsoft.com/office/powerpoint/2010/main" val="1994923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258B3F-0541-4723-B3F3-017972F17786}"/>
              </a:ext>
            </a:extLst>
          </p:cNvPr>
          <p:cNvSpPr txBox="1"/>
          <p:nvPr/>
        </p:nvSpPr>
        <p:spPr>
          <a:xfrm>
            <a:off x="1137501" y="202250"/>
            <a:ext cx="10646003" cy="861774"/>
          </a:xfrm>
          <a:prstGeom prst="rect">
            <a:avLst/>
          </a:prstGeom>
          <a:noFill/>
        </p:spPr>
        <p:txBody>
          <a:bodyPr wrap="square" rtlCol="0">
            <a:spAutoFit/>
          </a:bodyPr>
          <a:lstStyle/>
          <a:p>
            <a:r>
              <a:rPr lang="en-US" sz="5000" dirty="0">
                <a:solidFill>
                  <a:schemeClr val="accent1"/>
                </a:solidFill>
              </a:rPr>
              <a:t>HC-SR04 Ultrasonic Distance Sensor </a:t>
            </a:r>
          </a:p>
        </p:txBody>
      </p:sp>
      <p:pic>
        <p:nvPicPr>
          <p:cNvPr id="5" name="Picture 4">
            <a:extLst>
              <a:ext uri="{FF2B5EF4-FFF2-40B4-BE49-F238E27FC236}">
                <a16:creationId xmlns:a16="http://schemas.microsoft.com/office/drawing/2014/main" id="{9BBDB10B-FF5B-4B49-9E7F-76F9D9AE0F0F}"/>
              </a:ext>
            </a:extLst>
          </p:cNvPr>
          <p:cNvPicPr>
            <a:picLocks noChangeAspect="1"/>
          </p:cNvPicPr>
          <p:nvPr/>
        </p:nvPicPr>
        <p:blipFill rotWithShape="1">
          <a:blip r:embed="rId2">
            <a:extLst>
              <a:ext uri="{28A0092B-C50C-407E-A947-70E740481C1C}">
                <a14:useLocalDpi xmlns:a14="http://schemas.microsoft.com/office/drawing/2010/main" val="0"/>
              </a:ext>
            </a:extLst>
          </a:blip>
          <a:srcRect t="21105" b="10590"/>
          <a:stretch/>
        </p:blipFill>
        <p:spPr>
          <a:xfrm>
            <a:off x="1137501" y="1291472"/>
            <a:ext cx="4572000" cy="3176833"/>
          </a:xfrm>
          <a:prstGeom prst="rect">
            <a:avLst/>
          </a:prstGeom>
        </p:spPr>
      </p:pic>
      <p:graphicFrame>
        <p:nvGraphicFramePr>
          <p:cNvPr id="8" name="Table 5">
            <a:extLst>
              <a:ext uri="{FF2B5EF4-FFF2-40B4-BE49-F238E27FC236}">
                <a16:creationId xmlns:a16="http://schemas.microsoft.com/office/drawing/2014/main" id="{02717F2F-43F7-4B56-BCBC-B58637F6CD26}"/>
              </a:ext>
            </a:extLst>
          </p:cNvPr>
          <p:cNvGraphicFramePr>
            <a:graphicFrameLocks noGrp="1"/>
          </p:cNvGraphicFramePr>
          <p:nvPr>
            <p:extLst>
              <p:ext uri="{D42A27DB-BD31-4B8C-83A1-F6EECF244321}">
                <p14:modId xmlns:p14="http://schemas.microsoft.com/office/powerpoint/2010/main" val="4188203310"/>
              </p:ext>
            </p:extLst>
          </p:nvPr>
        </p:nvGraphicFramePr>
        <p:xfrm>
          <a:off x="6749590" y="1999610"/>
          <a:ext cx="4062954" cy="2468695"/>
        </p:xfrm>
        <a:graphic>
          <a:graphicData uri="http://schemas.openxmlformats.org/drawingml/2006/table">
            <a:tbl>
              <a:tblPr firstRow="1" bandRow="1">
                <a:tableStyleId>{073A0DAA-6AF3-43AB-8588-CEC1D06C72B9}</a:tableStyleId>
              </a:tblPr>
              <a:tblGrid>
                <a:gridCol w="2031477">
                  <a:extLst>
                    <a:ext uri="{9D8B030D-6E8A-4147-A177-3AD203B41FA5}">
                      <a16:colId xmlns:a16="http://schemas.microsoft.com/office/drawing/2014/main" val="1179785599"/>
                    </a:ext>
                  </a:extLst>
                </a:gridCol>
                <a:gridCol w="2031477">
                  <a:extLst>
                    <a:ext uri="{9D8B030D-6E8A-4147-A177-3AD203B41FA5}">
                      <a16:colId xmlns:a16="http://schemas.microsoft.com/office/drawing/2014/main" val="1077740351"/>
                    </a:ext>
                  </a:extLst>
                </a:gridCol>
              </a:tblGrid>
              <a:tr h="493739">
                <a:tc>
                  <a:txBody>
                    <a:bodyPr/>
                    <a:lstStyle/>
                    <a:p>
                      <a:pPr algn="ctr"/>
                      <a:r>
                        <a:rPr lang="en-US" dirty="0"/>
                        <a:t>Controller</a:t>
                      </a:r>
                    </a:p>
                  </a:txBody>
                  <a:tcPr/>
                </a:tc>
                <a:tc>
                  <a:txBody>
                    <a:bodyPr/>
                    <a:lstStyle/>
                    <a:p>
                      <a:pPr algn="ctr"/>
                      <a:r>
                        <a:rPr lang="en-US" dirty="0"/>
                        <a:t>TPH board</a:t>
                      </a:r>
                    </a:p>
                  </a:txBody>
                  <a:tcPr/>
                </a:tc>
                <a:extLst>
                  <a:ext uri="{0D108BD9-81ED-4DB2-BD59-A6C34878D82A}">
                    <a16:rowId xmlns:a16="http://schemas.microsoft.com/office/drawing/2014/main" val="207921040"/>
                  </a:ext>
                </a:extLst>
              </a:tr>
              <a:tr h="493739">
                <a:tc>
                  <a:txBody>
                    <a:bodyPr/>
                    <a:lstStyle/>
                    <a:p>
                      <a:pPr algn="ctr"/>
                      <a:r>
                        <a:rPr lang="en-US" dirty="0"/>
                        <a:t>5V</a:t>
                      </a:r>
                    </a:p>
                  </a:txBody>
                  <a:tcPr/>
                </a:tc>
                <a:tc>
                  <a:txBody>
                    <a:bodyPr/>
                    <a:lstStyle/>
                    <a:p>
                      <a:pPr algn="ctr"/>
                      <a:r>
                        <a:rPr lang="en-US" dirty="0"/>
                        <a:t>VCC</a:t>
                      </a:r>
                    </a:p>
                  </a:txBody>
                  <a:tcPr/>
                </a:tc>
                <a:extLst>
                  <a:ext uri="{0D108BD9-81ED-4DB2-BD59-A6C34878D82A}">
                    <a16:rowId xmlns:a16="http://schemas.microsoft.com/office/drawing/2014/main" val="4199327180"/>
                  </a:ext>
                </a:extLst>
              </a:tr>
              <a:tr h="493739">
                <a:tc>
                  <a:txBody>
                    <a:bodyPr/>
                    <a:lstStyle/>
                    <a:p>
                      <a:pPr algn="ctr"/>
                      <a:r>
                        <a:rPr lang="en-US" dirty="0"/>
                        <a:t>D12</a:t>
                      </a:r>
                    </a:p>
                  </a:txBody>
                  <a:tcPr/>
                </a:tc>
                <a:tc>
                  <a:txBody>
                    <a:bodyPr/>
                    <a:lstStyle/>
                    <a:p>
                      <a:pPr algn="ctr"/>
                      <a:r>
                        <a:rPr lang="en-US" dirty="0"/>
                        <a:t>Trig</a:t>
                      </a:r>
                    </a:p>
                  </a:txBody>
                  <a:tcPr/>
                </a:tc>
                <a:extLst>
                  <a:ext uri="{0D108BD9-81ED-4DB2-BD59-A6C34878D82A}">
                    <a16:rowId xmlns:a16="http://schemas.microsoft.com/office/drawing/2014/main" val="2004358147"/>
                  </a:ext>
                </a:extLst>
              </a:tr>
              <a:tr h="493739">
                <a:tc>
                  <a:txBody>
                    <a:bodyPr/>
                    <a:lstStyle/>
                    <a:p>
                      <a:pPr algn="ctr"/>
                      <a:r>
                        <a:rPr lang="en-US" dirty="0"/>
                        <a:t>D11</a:t>
                      </a:r>
                    </a:p>
                  </a:txBody>
                  <a:tcPr/>
                </a:tc>
                <a:tc>
                  <a:txBody>
                    <a:bodyPr/>
                    <a:lstStyle/>
                    <a:p>
                      <a:pPr algn="ctr"/>
                      <a:r>
                        <a:rPr lang="en-US" dirty="0"/>
                        <a:t>Echo</a:t>
                      </a:r>
                    </a:p>
                  </a:txBody>
                  <a:tcPr/>
                </a:tc>
                <a:extLst>
                  <a:ext uri="{0D108BD9-81ED-4DB2-BD59-A6C34878D82A}">
                    <a16:rowId xmlns:a16="http://schemas.microsoft.com/office/drawing/2014/main" val="3838725435"/>
                  </a:ext>
                </a:extLst>
              </a:tr>
              <a:tr h="493739">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171146900"/>
                  </a:ext>
                </a:extLst>
              </a:tr>
            </a:tbl>
          </a:graphicData>
        </a:graphic>
      </p:graphicFrame>
      <p:sp>
        <p:nvSpPr>
          <p:cNvPr id="9" name="TextBox 8">
            <a:extLst>
              <a:ext uri="{FF2B5EF4-FFF2-40B4-BE49-F238E27FC236}">
                <a16:creationId xmlns:a16="http://schemas.microsoft.com/office/drawing/2014/main" id="{91913D4B-63A6-499B-9691-C0288D421358}"/>
              </a:ext>
            </a:extLst>
          </p:cNvPr>
          <p:cNvSpPr txBox="1"/>
          <p:nvPr/>
        </p:nvSpPr>
        <p:spPr>
          <a:xfrm>
            <a:off x="6749590" y="1291472"/>
            <a:ext cx="3553905" cy="584775"/>
          </a:xfrm>
          <a:prstGeom prst="rect">
            <a:avLst/>
          </a:prstGeom>
          <a:noFill/>
        </p:spPr>
        <p:txBody>
          <a:bodyPr wrap="square" rtlCol="0">
            <a:spAutoFit/>
          </a:bodyPr>
          <a:lstStyle/>
          <a:p>
            <a:r>
              <a:rPr lang="en-US" sz="3200" dirty="0">
                <a:solidFill>
                  <a:schemeClr val="accent1"/>
                </a:solidFill>
              </a:rPr>
              <a:t>Interface</a:t>
            </a:r>
          </a:p>
        </p:txBody>
      </p:sp>
      <p:sp>
        <p:nvSpPr>
          <p:cNvPr id="10" name="TextBox 9">
            <a:extLst>
              <a:ext uri="{FF2B5EF4-FFF2-40B4-BE49-F238E27FC236}">
                <a16:creationId xmlns:a16="http://schemas.microsoft.com/office/drawing/2014/main" id="{9D86ACDD-0BB0-47F0-ABAB-1D46592AE0B1}"/>
              </a:ext>
            </a:extLst>
          </p:cNvPr>
          <p:cNvSpPr txBox="1"/>
          <p:nvPr/>
        </p:nvSpPr>
        <p:spPr>
          <a:xfrm>
            <a:off x="1150070" y="4695753"/>
            <a:ext cx="9662474" cy="2031325"/>
          </a:xfrm>
          <a:prstGeom prst="rect">
            <a:avLst/>
          </a:prstGeom>
          <a:noFill/>
        </p:spPr>
        <p:txBody>
          <a:bodyPr wrap="square" rtlCol="0">
            <a:spAutoFit/>
          </a:bodyPr>
          <a:lstStyle/>
          <a:p>
            <a:r>
              <a:rPr lang="en-GB" dirty="0"/>
              <a:t>The </a:t>
            </a:r>
            <a:r>
              <a:rPr lang="en-GB" b="1" dirty="0"/>
              <a:t>HC-SR04 Ultrasonic (US) sensor</a:t>
            </a:r>
            <a:r>
              <a:rPr lang="en-GB" dirty="0"/>
              <a:t> is a 4 pin module, whose pin names are VCC , Trigger, Echo and Ground respectively. This sensor is used in many applications where measuring distance or sensing objects are required. The module has two eyes like projects in the front which forms the Ultrasonic transmitter and Receiver. The sensor works with the simple high school formula that</a:t>
            </a:r>
          </a:p>
          <a:p>
            <a:endParaRPr lang="en-GB" dirty="0"/>
          </a:p>
          <a:p>
            <a:r>
              <a:rPr lang="en-GB" b="1" dirty="0"/>
              <a:t>Distance = Speed × Time</a:t>
            </a:r>
            <a:endParaRPr lang="en-GB" dirty="0"/>
          </a:p>
          <a:p>
            <a:endParaRPr lang="en-US" dirty="0"/>
          </a:p>
        </p:txBody>
      </p:sp>
    </p:spTree>
    <p:extLst>
      <p:ext uri="{BB962C8B-B14F-4D97-AF65-F5344CB8AC3E}">
        <p14:creationId xmlns:p14="http://schemas.microsoft.com/office/powerpoint/2010/main" val="590068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33CB0-068E-4CC6-9C02-128554858CE8}"/>
              </a:ext>
            </a:extLst>
          </p:cNvPr>
          <p:cNvSpPr txBox="1"/>
          <p:nvPr/>
        </p:nvSpPr>
        <p:spPr>
          <a:xfrm>
            <a:off x="1159497" y="3620381"/>
            <a:ext cx="10303497" cy="3139321"/>
          </a:xfrm>
          <a:prstGeom prst="rect">
            <a:avLst/>
          </a:prstGeom>
          <a:noFill/>
        </p:spPr>
        <p:txBody>
          <a:bodyPr wrap="square" rtlCol="0">
            <a:spAutoFit/>
          </a:bodyPr>
          <a:lstStyle/>
          <a:p>
            <a:pPr algn="just"/>
            <a:r>
              <a:rPr lang="en-GB" dirty="0"/>
              <a:t>Power the Sensor using a regulated +5V through the VCC ad Ground pins of the sensor. The current consumed by the sensor is less than 15mA and hence can be directly powered by the on board 5V pins (If available). The Trigger and the Echo pins are both I/O pins and hence they can be connected to I/O pins of the microcontroller. To start the measurement, the trigger pin has to be made high for 10uS and then turned off. This action will trigger an ultrasonic wave at frequency of 40Hz from the transmitter and the receiver will wait for the wave to return. Once the wave is returned after it getting reflected by any object the Echo pin goes high for a particular amount of time which will be equal to the time taken for the wave to return back to the sensor.</a:t>
            </a:r>
          </a:p>
          <a:p>
            <a:pPr algn="just"/>
            <a:r>
              <a:rPr lang="en-GB" dirty="0"/>
              <a:t>The amount of time during which the Echo pin stays high is measured by the MCU/MPU as it gives the information about the time taken for the wave to return back to the Sensor. Using this information the distance is measured as explained in the above heading.</a:t>
            </a:r>
          </a:p>
        </p:txBody>
      </p:sp>
      <p:sp>
        <p:nvSpPr>
          <p:cNvPr id="3" name="TextBox 2">
            <a:extLst>
              <a:ext uri="{FF2B5EF4-FFF2-40B4-BE49-F238E27FC236}">
                <a16:creationId xmlns:a16="http://schemas.microsoft.com/office/drawing/2014/main" id="{46FCD693-0228-4B98-9E1B-1F025FC932C8}"/>
              </a:ext>
            </a:extLst>
          </p:cNvPr>
          <p:cNvSpPr txBox="1"/>
          <p:nvPr/>
        </p:nvSpPr>
        <p:spPr>
          <a:xfrm>
            <a:off x="1159497" y="98298"/>
            <a:ext cx="10303497" cy="923330"/>
          </a:xfrm>
          <a:prstGeom prst="rect">
            <a:avLst/>
          </a:prstGeom>
          <a:noFill/>
        </p:spPr>
        <p:txBody>
          <a:bodyPr wrap="square" rtlCol="0">
            <a:spAutoFit/>
          </a:bodyPr>
          <a:lstStyle/>
          <a:p>
            <a:r>
              <a:rPr lang="en-GB" dirty="0"/>
              <a:t>The Ultrasonic transmitter transmits an ultrasonic wave, this wave travels in air and when it gets objected by any material it gets reflected back toward the sensor this reflected wave is observed by the Ultrasonic receiver module as shown in the picture below</a:t>
            </a:r>
          </a:p>
        </p:txBody>
      </p:sp>
      <p:pic>
        <p:nvPicPr>
          <p:cNvPr id="5" name="Picture 4">
            <a:extLst>
              <a:ext uri="{FF2B5EF4-FFF2-40B4-BE49-F238E27FC236}">
                <a16:creationId xmlns:a16="http://schemas.microsoft.com/office/drawing/2014/main" id="{CDF722F2-4294-4832-9337-857A96957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765" y="962906"/>
            <a:ext cx="5981700" cy="2657475"/>
          </a:xfrm>
          <a:prstGeom prst="rect">
            <a:avLst/>
          </a:prstGeom>
        </p:spPr>
      </p:pic>
    </p:spTree>
    <p:extLst>
      <p:ext uri="{BB962C8B-B14F-4D97-AF65-F5344CB8AC3E}">
        <p14:creationId xmlns:p14="http://schemas.microsoft.com/office/powerpoint/2010/main" val="1992604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E58479-8E6B-44F3-9763-CA2AE875771E}"/>
              </a:ext>
            </a:extLst>
          </p:cNvPr>
          <p:cNvPicPr>
            <a:picLocks noChangeAspect="1"/>
          </p:cNvPicPr>
          <p:nvPr/>
        </p:nvPicPr>
        <p:blipFill rotWithShape="1">
          <a:blip r:embed="rId2">
            <a:extLst>
              <a:ext uri="{28A0092B-C50C-407E-A947-70E740481C1C}">
                <a14:useLocalDpi xmlns:a14="http://schemas.microsoft.com/office/drawing/2010/main" val="0"/>
              </a:ext>
            </a:extLst>
          </a:blip>
          <a:srcRect l="8842" r="13188"/>
          <a:stretch/>
        </p:blipFill>
        <p:spPr>
          <a:xfrm>
            <a:off x="593888" y="0"/>
            <a:ext cx="9368087" cy="6858000"/>
          </a:xfrm>
          <a:prstGeom prst="rect">
            <a:avLst/>
          </a:prstGeom>
        </p:spPr>
      </p:pic>
      <p:sp>
        <p:nvSpPr>
          <p:cNvPr id="3" name="TextBox 2">
            <a:extLst>
              <a:ext uri="{FF2B5EF4-FFF2-40B4-BE49-F238E27FC236}">
                <a16:creationId xmlns:a16="http://schemas.microsoft.com/office/drawing/2014/main" id="{6803F9AC-8786-490E-A8EE-329606051538}"/>
              </a:ext>
            </a:extLst>
          </p:cNvPr>
          <p:cNvSpPr txBox="1"/>
          <p:nvPr/>
        </p:nvSpPr>
        <p:spPr>
          <a:xfrm>
            <a:off x="6693031" y="6014302"/>
            <a:ext cx="3393650" cy="646331"/>
          </a:xfrm>
          <a:prstGeom prst="rect">
            <a:avLst/>
          </a:prstGeom>
          <a:noFill/>
        </p:spPr>
        <p:txBody>
          <a:bodyPr wrap="square" rtlCol="0">
            <a:spAutoFit/>
          </a:bodyPr>
          <a:lstStyle/>
          <a:p>
            <a:r>
              <a:rPr lang="en-US" sz="3600" dirty="0"/>
              <a:t>Circuit Diagram</a:t>
            </a:r>
          </a:p>
        </p:txBody>
      </p:sp>
    </p:spTree>
    <p:extLst>
      <p:ext uri="{BB962C8B-B14F-4D97-AF65-F5344CB8AC3E}">
        <p14:creationId xmlns:p14="http://schemas.microsoft.com/office/powerpoint/2010/main" val="1385616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8BD37A-E5EE-4942-AAE7-953797C85347}"/>
              </a:ext>
            </a:extLst>
          </p:cNvPr>
          <p:cNvSpPr txBox="1"/>
          <p:nvPr/>
        </p:nvSpPr>
        <p:spPr>
          <a:xfrm>
            <a:off x="952108" y="239946"/>
            <a:ext cx="4157220" cy="707886"/>
          </a:xfrm>
          <a:prstGeom prst="rect">
            <a:avLst/>
          </a:prstGeom>
          <a:noFill/>
        </p:spPr>
        <p:txBody>
          <a:bodyPr wrap="square" rtlCol="0">
            <a:spAutoFit/>
          </a:bodyPr>
          <a:lstStyle/>
          <a:p>
            <a:r>
              <a:rPr lang="en-US" sz="4000" dirty="0">
                <a:solidFill>
                  <a:schemeClr val="accent1"/>
                </a:solidFill>
              </a:rPr>
              <a:t>Networking Links</a:t>
            </a:r>
          </a:p>
        </p:txBody>
      </p:sp>
      <p:pic>
        <p:nvPicPr>
          <p:cNvPr id="4" name="Picture 3">
            <a:extLst>
              <a:ext uri="{FF2B5EF4-FFF2-40B4-BE49-F238E27FC236}">
                <a16:creationId xmlns:a16="http://schemas.microsoft.com/office/drawing/2014/main" id="{6AA97F6D-804C-4407-BF80-39E1731CD081}"/>
              </a:ext>
            </a:extLst>
          </p:cNvPr>
          <p:cNvPicPr>
            <a:picLocks noChangeAspect="1"/>
          </p:cNvPicPr>
          <p:nvPr/>
        </p:nvPicPr>
        <p:blipFill rotWithShape="1">
          <a:blip r:embed="rId2">
            <a:extLst>
              <a:ext uri="{28A0092B-C50C-407E-A947-70E740481C1C}">
                <a14:useLocalDpi xmlns:a14="http://schemas.microsoft.com/office/drawing/2010/main" val="0"/>
              </a:ext>
            </a:extLst>
          </a:blip>
          <a:srcRect t="3802" b="7973"/>
          <a:stretch/>
        </p:blipFill>
        <p:spPr>
          <a:xfrm>
            <a:off x="1093510" y="947832"/>
            <a:ext cx="9525000" cy="5882326"/>
          </a:xfrm>
          <a:prstGeom prst="rect">
            <a:avLst/>
          </a:prstGeom>
        </p:spPr>
      </p:pic>
    </p:spTree>
    <p:extLst>
      <p:ext uri="{BB962C8B-B14F-4D97-AF65-F5344CB8AC3E}">
        <p14:creationId xmlns:p14="http://schemas.microsoft.com/office/powerpoint/2010/main" val="4023053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FF227C-6577-4A87-9C0C-E007954A3964}"/>
              </a:ext>
            </a:extLst>
          </p:cNvPr>
          <p:cNvPicPr>
            <a:picLocks noChangeAspect="1"/>
          </p:cNvPicPr>
          <p:nvPr/>
        </p:nvPicPr>
        <p:blipFill rotWithShape="1">
          <a:blip r:embed="rId2">
            <a:extLst>
              <a:ext uri="{28A0092B-C50C-407E-A947-70E740481C1C}">
                <a14:useLocalDpi xmlns:a14="http://schemas.microsoft.com/office/drawing/2010/main" val="0"/>
              </a:ext>
            </a:extLst>
          </a:blip>
          <a:srcRect t="6598" b="12027"/>
          <a:stretch/>
        </p:blipFill>
        <p:spPr>
          <a:xfrm>
            <a:off x="594904" y="565608"/>
            <a:ext cx="9889830" cy="5580669"/>
          </a:xfrm>
          <a:prstGeom prst="rect">
            <a:avLst/>
          </a:prstGeom>
        </p:spPr>
      </p:pic>
    </p:spTree>
    <p:extLst>
      <p:ext uri="{BB962C8B-B14F-4D97-AF65-F5344CB8AC3E}">
        <p14:creationId xmlns:p14="http://schemas.microsoft.com/office/powerpoint/2010/main" val="2614236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32542-27F4-4306-9F95-CF47343A7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647" y="0"/>
            <a:ext cx="11294706" cy="6858000"/>
          </a:xfrm>
          <a:prstGeom prst="rect">
            <a:avLst/>
          </a:prstGeom>
        </p:spPr>
      </p:pic>
    </p:spTree>
    <p:extLst>
      <p:ext uri="{BB962C8B-B14F-4D97-AF65-F5344CB8AC3E}">
        <p14:creationId xmlns:p14="http://schemas.microsoft.com/office/powerpoint/2010/main" val="4144479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A2747-C611-44BF-A7F7-97C41D669494}"/>
              </a:ext>
            </a:extLst>
          </p:cNvPr>
          <p:cNvSpPr txBox="1"/>
          <p:nvPr/>
        </p:nvSpPr>
        <p:spPr>
          <a:xfrm>
            <a:off x="1084083" y="235670"/>
            <a:ext cx="2554664" cy="707886"/>
          </a:xfrm>
          <a:prstGeom prst="rect">
            <a:avLst/>
          </a:prstGeom>
          <a:noFill/>
        </p:spPr>
        <p:txBody>
          <a:bodyPr wrap="square" rtlCol="0">
            <a:spAutoFit/>
          </a:bodyPr>
          <a:lstStyle/>
          <a:p>
            <a:r>
              <a:rPr lang="en-US" sz="4000" dirty="0">
                <a:solidFill>
                  <a:schemeClr val="accent1"/>
                </a:solidFill>
              </a:rPr>
              <a:t>LoRaWAN </a:t>
            </a:r>
          </a:p>
        </p:txBody>
      </p:sp>
      <p:sp>
        <p:nvSpPr>
          <p:cNvPr id="3" name="TextBox 2">
            <a:extLst>
              <a:ext uri="{FF2B5EF4-FFF2-40B4-BE49-F238E27FC236}">
                <a16:creationId xmlns:a16="http://schemas.microsoft.com/office/drawing/2014/main" id="{6D98EBAF-285B-4DEE-9827-C5F0A5BB396D}"/>
              </a:ext>
            </a:extLst>
          </p:cNvPr>
          <p:cNvSpPr txBox="1"/>
          <p:nvPr/>
        </p:nvSpPr>
        <p:spPr>
          <a:xfrm>
            <a:off x="1244338" y="1102936"/>
            <a:ext cx="9653048" cy="646331"/>
          </a:xfrm>
          <a:prstGeom prst="rect">
            <a:avLst/>
          </a:prstGeom>
          <a:noFill/>
        </p:spPr>
        <p:txBody>
          <a:bodyPr wrap="square" rtlCol="0">
            <a:spAutoFit/>
          </a:bodyPr>
          <a:lstStyle/>
          <a:p>
            <a:r>
              <a:rPr lang="en-US" dirty="0"/>
              <a:t>An LPWAN specification intended for wireless battery operated IoT products. It provides a secure bidirectional communication, mobility and localization services.</a:t>
            </a:r>
          </a:p>
        </p:txBody>
      </p:sp>
      <p:sp>
        <p:nvSpPr>
          <p:cNvPr id="4" name="TextBox 3">
            <a:extLst>
              <a:ext uri="{FF2B5EF4-FFF2-40B4-BE49-F238E27FC236}">
                <a16:creationId xmlns:a16="http://schemas.microsoft.com/office/drawing/2014/main" id="{95B6A0AA-F46A-4101-A8FE-281E5B22BEFF}"/>
              </a:ext>
            </a:extLst>
          </p:cNvPr>
          <p:cNvSpPr txBox="1"/>
          <p:nvPr/>
        </p:nvSpPr>
        <p:spPr>
          <a:xfrm>
            <a:off x="1084083" y="2267485"/>
            <a:ext cx="3327662" cy="584775"/>
          </a:xfrm>
          <a:prstGeom prst="rect">
            <a:avLst/>
          </a:prstGeom>
          <a:noFill/>
        </p:spPr>
        <p:txBody>
          <a:bodyPr wrap="square" rtlCol="0">
            <a:spAutoFit/>
          </a:bodyPr>
          <a:lstStyle/>
          <a:p>
            <a:r>
              <a:rPr lang="en-US" sz="3200" dirty="0"/>
              <a:t>ARCHITECTURE</a:t>
            </a:r>
          </a:p>
        </p:txBody>
      </p:sp>
      <p:pic>
        <p:nvPicPr>
          <p:cNvPr id="6" name="Picture 5">
            <a:extLst>
              <a:ext uri="{FF2B5EF4-FFF2-40B4-BE49-F238E27FC236}">
                <a16:creationId xmlns:a16="http://schemas.microsoft.com/office/drawing/2014/main" id="{3C2792B8-5B6B-4E51-83A4-7012D1B34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083" y="2866681"/>
            <a:ext cx="6504789" cy="3399166"/>
          </a:xfrm>
          <a:prstGeom prst="rect">
            <a:avLst/>
          </a:prstGeom>
        </p:spPr>
      </p:pic>
    </p:spTree>
    <p:extLst>
      <p:ext uri="{BB962C8B-B14F-4D97-AF65-F5344CB8AC3E}">
        <p14:creationId xmlns:p14="http://schemas.microsoft.com/office/powerpoint/2010/main" val="127282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A5EC9-1994-489D-B43B-9580B3710E9B}"/>
              </a:ext>
            </a:extLst>
          </p:cNvPr>
          <p:cNvSpPr>
            <a:spLocks noGrp="1"/>
          </p:cNvSpPr>
          <p:nvPr>
            <p:ph type="title"/>
          </p:nvPr>
        </p:nvSpPr>
        <p:spPr>
          <a:xfrm>
            <a:off x="1092466" y="382385"/>
            <a:ext cx="4225295" cy="805392"/>
          </a:xfrm>
        </p:spPr>
        <p:txBody>
          <a:bodyPr/>
          <a:lstStyle/>
          <a:p>
            <a:pPr algn="ctr"/>
            <a:r>
              <a:rPr lang="en-US" dirty="0"/>
              <a:t>IPP Model</a:t>
            </a:r>
          </a:p>
        </p:txBody>
      </p:sp>
      <p:graphicFrame>
        <p:nvGraphicFramePr>
          <p:cNvPr id="5" name="Content Placeholder 4">
            <a:extLst>
              <a:ext uri="{FF2B5EF4-FFF2-40B4-BE49-F238E27FC236}">
                <a16:creationId xmlns:a16="http://schemas.microsoft.com/office/drawing/2014/main" id="{5B5A0144-84CE-4269-ABF2-C9FD533D671E}"/>
              </a:ext>
            </a:extLst>
          </p:cNvPr>
          <p:cNvGraphicFramePr>
            <a:graphicFrameLocks noGrp="1"/>
          </p:cNvGraphicFramePr>
          <p:nvPr>
            <p:ph sz="half" idx="1"/>
            <p:extLst>
              <p:ext uri="{D42A27DB-BD31-4B8C-83A1-F6EECF244321}">
                <p14:modId xmlns:p14="http://schemas.microsoft.com/office/powerpoint/2010/main" val="298741059"/>
              </p:ext>
            </p:extLst>
          </p:nvPr>
        </p:nvGraphicFramePr>
        <p:xfrm>
          <a:off x="2828041" y="282804"/>
          <a:ext cx="8606672" cy="6372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1729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0B35B-93A6-46C7-B851-6DB84D3BF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39" y="0"/>
            <a:ext cx="9144000" cy="6858000"/>
          </a:xfrm>
          <a:prstGeom prst="rect">
            <a:avLst/>
          </a:prstGeom>
        </p:spPr>
      </p:pic>
      <p:sp>
        <p:nvSpPr>
          <p:cNvPr id="4" name="TextBox 3">
            <a:extLst>
              <a:ext uri="{FF2B5EF4-FFF2-40B4-BE49-F238E27FC236}">
                <a16:creationId xmlns:a16="http://schemas.microsoft.com/office/drawing/2014/main" id="{06D6E0E6-3C39-4D81-8E51-E7C9E6AD918D}"/>
              </a:ext>
            </a:extLst>
          </p:cNvPr>
          <p:cNvSpPr txBox="1"/>
          <p:nvPr/>
        </p:nvSpPr>
        <p:spPr>
          <a:xfrm>
            <a:off x="9813303" y="2736502"/>
            <a:ext cx="2026764" cy="1384995"/>
          </a:xfrm>
          <a:prstGeom prst="rect">
            <a:avLst/>
          </a:prstGeom>
          <a:noFill/>
        </p:spPr>
        <p:txBody>
          <a:bodyPr wrap="square" rtlCol="0">
            <a:spAutoFit/>
          </a:bodyPr>
          <a:lstStyle/>
          <a:p>
            <a:r>
              <a:rPr lang="en-US" sz="2800" dirty="0">
                <a:solidFill>
                  <a:schemeClr val="accent1"/>
                </a:solidFill>
              </a:rPr>
              <a:t>LoRaWAN Network Architecture</a:t>
            </a:r>
          </a:p>
        </p:txBody>
      </p:sp>
    </p:spTree>
    <p:extLst>
      <p:ext uri="{BB962C8B-B14F-4D97-AF65-F5344CB8AC3E}">
        <p14:creationId xmlns:p14="http://schemas.microsoft.com/office/powerpoint/2010/main" val="136037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FA2469-55A7-4E1C-AD8E-B400B863B05A}"/>
              </a:ext>
            </a:extLst>
          </p:cNvPr>
          <p:cNvSpPr txBox="1"/>
          <p:nvPr/>
        </p:nvSpPr>
        <p:spPr>
          <a:xfrm>
            <a:off x="1102936" y="214459"/>
            <a:ext cx="8935453" cy="6186309"/>
          </a:xfrm>
          <a:prstGeom prst="rect">
            <a:avLst/>
          </a:prstGeom>
          <a:noFill/>
        </p:spPr>
        <p:txBody>
          <a:bodyPr wrap="square" rtlCol="0">
            <a:spAutoFit/>
          </a:bodyPr>
          <a:lstStyle/>
          <a:p>
            <a:pPr marL="285750" indent="-285750" algn="just">
              <a:buFont typeface="Arial" panose="020B0604020202020204" pitchFamily="34" charset="0"/>
              <a:buChar char="•"/>
            </a:pPr>
            <a:r>
              <a:rPr lang="en-US" dirty="0"/>
              <a:t>It is a star of stars topology in which gateway is a transparent bridge relaying messages between end devices and a central network server in the backend.</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{Terminology to look for: End devices or nodes, base stations, uplink, downlink, bidirectional communication, Transmission and Reception windows}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Class A – Downlink available only after sensor TX , battery powered sensors</a:t>
            </a:r>
          </a:p>
          <a:p>
            <a:pPr marL="285750" indent="-285750" algn="just">
              <a:buFont typeface="Arial" panose="020B0604020202020204" pitchFamily="34" charset="0"/>
              <a:buChar char="•"/>
            </a:pPr>
            <a:r>
              <a:rPr lang="en-US" dirty="0"/>
              <a:t>Class B – Energy efficient with latency controlled downlink </a:t>
            </a:r>
          </a:p>
          <a:p>
            <a:pPr marL="285750" indent="-285750" algn="just">
              <a:buFont typeface="Arial" panose="020B0604020202020204" pitchFamily="34" charset="0"/>
              <a:buChar char="•"/>
            </a:pPr>
            <a:r>
              <a:rPr lang="en-US" dirty="0"/>
              <a:t>Class C – No latency for downlink communication. Usually mains powered actuators.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LoRaWAN is a media access control layer protocol. At the physical level, we have LoRa custom modulation technology called chirp spread spectrum. It uses license free ISM bands for communication.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Frequency used : ISM bands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backhaul which connects the Lora bare stations to INTERNET can be any one of the following :</a:t>
            </a:r>
          </a:p>
          <a:p>
            <a:pPr marL="285750" indent="-285750" algn="just">
              <a:buFont typeface="Arial" panose="020B0604020202020204" pitchFamily="34" charset="0"/>
              <a:buChar char="•"/>
            </a:pPr>
            <a:r>
              <a:rPr lang="en-US" dirty="0"/>
              <a:t>Ethernet /  Wi-Fi / Cellular / Satellite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H/W needed for this is Lora end devices, base stations and gateways. LoRa development kits (1 base station and 2 end devices) are available in India.</a:t>
            </a:r>
          </a:p>
        </p:txBody>
      </p:sp>
    </p:spTree>
    <p:extLst>
      <p:ext uri="{BB962C8B-B14F-4D97-AF65-F5344CB8AC3E}">
        <p14:creationId xmlns:p14="http://schemas.microsoft.com/office/powerpoint/2010/main" val="1111043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74E58-7321-4D33-8577-300623E805E7}"/>
              </a:ext>
            </a:extLst>
          </p:cNvPr>
          <p:cNvSpPr txBox="1"/>
          <p:nvPr/>
        </p:nvSpPr>
        <p:spPr>
          <a:xfrm>
            <a:off x="1084083" y="235670"/>
            <a:ext cx="5938886" cy="707886"/>
          </a:xfrm>
          <a:prstGeom prst="rect">
            <a:avLst/>
          </a:prstGeom>
          <a:noFill/>
        </p:spPr>
        <p:txBody>
          <a:bodyPr wrap="square" rtlCol="0">
            <a:spAutoFit/>
          </a:bodyPr>
          <a:lstStyle/>
          <a:p>
            <a:r>
              <a:rPr lang="en-US" sz="4000" dirty="0">
                <a:solidFill>
                  <a:schemeClr val="accent1"/>
                </a:solidFill>
              </a:rPr>
              <a:t>Narrow Band IoT (NB-IoT) </a:t>
            </a:r>
          </a:p>
        </p:txBody>
      </p:sp>
      <p:sp>
        <p:nvSpPr>
          <p:cNvPr id="3" name="TextBox 2">
            <a:extLst>
              <a:ext uri="{FF2B5EF4-FFF2-40B4-BE49-F238E27FC236}">
                <a16:creationId xmlns:a16="http://schemas.microsoft.com/office/drawing/2014/main" id="{03977577-8D76-48B6-8274-2BD06F919B0F}"/>
              </a:ext>
            </a:extLst>
          </p:cNvPr>
          <p:cNvSpPr txBox="1"/>
          <p:nvPr/>
        </p:nvSpPr>
        <p:spPr>
          <a:xfrm>
            <a:off x="1084083" y="1150070"/>
            <a:ext cx="4053525" cy="3970318"/>
          </a:xfrm>
          <a:prstGeom prst="rect">
            <a:avLst/>
          </a:prstGeom>
          <a:noFill/>
        </p:spPr>
        <p:txBody>
          <a:bodyPr wrap="square" rtlCol="0">
            <a:spAutoFit/>
          </a:bodyPr>
          <a:lstStyle/>
          <a:p>
            <a:r>
              <a:rPr lang="en-US" dirty="0"/>
              <a:t>Another LP WAN radio technology standard developed to enable a wide range of devices and  services to  be connected using TELECOMMUNICATION bands.</a:t>
            </a:r>
          </a:p>
          <a:p>
            <a:endParaRPr lang="en-US" dirty="0"/>
          </a:p>
          <a:p>
            <a:r>
              <a:rPr lang="en-US" dirty="0"/>
              <a:t>Designed for the Internet of things applications and is STANDARDISED by the 3GPP.</a:t>
            </a:r>
          </a:p>
          <a:p>
            <a:endParaRPr lang="en-US" dirty="0"/>
          </a:p>
          <a:p>
            <a:r>
              <a:rPr lang="en-US" dirty="0"/>
              <a:t>The existing 4G cellular infrastructure is enough to deploy NB IoT.  A software upgrade needs to be done to all existing 4G systems.</a:t>
            </a:r>
          </a:p>
        </p:txBody>
      </p:sp>
      <p:pic>
        <p:nvPicPr>
          <p:cNvPr id="5" name="Picture 4">
            <a:extLst>
              <a:ext uri="{FF2B5EF4-FFF2-40B4-BE49-F238E27FC236}">
                <a16:creationId xmlns:a16="http://schemas.microsoft.com/office/drawing/2014/main" id="{E9CA96BF-EAA3-4122-A5CD-C2F7875F9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582" y="1150070"/>
            <a:ext cx="6627044" cy="3727712"/>
          </a:xfrm>
          <a:prstGeom prst="rect">
            <a:avLst/>
          </a:prstGeom>
        </p:spPr>
      </p:pic>
      <p:sp>
        <p:nvSpPr>
          <p:cNvPr id="6" name="TextBox 5">
            <a:extLst>
              <a:ext uri="{FF2B5EF4-FFF2-40B4-BE49-F238E27FC236}">
                <a16:creationId xmlns:a16="http://schemas.microsoft.com/office/drawing/2014/main" id="{160D438D-222B-4585-9B18-9A621556A1B0}"/>
              </a:ext>
            </a:extLst>
          </p:cNvPr>
          <p:cNvSpPr txBox="1"/>
          <p:nvPr/>
        </p:nvSpPr>
        <p:spPr>
          <a:xfrm>
            <a:off x="1084083" y="5222450"/>
            <a:ext cx="9926424" cy="1477328"/>
          </a:xfrm>
          <a:prstGeom prst="rect">
            <a:avLst/>
          </a:prstGeom>
          <a:noFill/>
        </p:spPr>
        <p:txBody>
          <a:bodyPr wrap="square" rtlCol="0">
            <a:spAutoFit/>
          </a:bodyPr>
          <a:lstStyle/>
          <a:p>
            <a:r>
              <a:rPr lang="en-US" dirty="0"/>
              <a:t>Jio with Samsung are plan to deploy NB IoT in India.</a:t>
            </a:r>
          </a:p>
          <a:p>
            <a:endParaRPr lang="en-US" dirty="0"/>
          </a:p>
          <a:p>
            <a:r>
              <a:rPr lang="en-US" dirty="0"/>
              <a:t>If we are using this mechanism, we need only NB IoT modules at the device end side (similar to GSM). Companies like mediatek (MT2625) and ublox have already developed the modules for NB IoT.</a:t>
            </a:r>
          </a:p>
          <a:p>
            <a:endParaRPr lang="en-US" dirty="0"/>
          </a:p>
        </p:txBody>
      </p:sp>
    </p:spTree>
    <p:extLst>
      <p:ext uri="{BB962C8B-B14F-4D97-AF65-F5344CB8AC3E}">
        <p14:creationId xmlns:p14="http://schemas.microsoft.com/office/powerpoint/2010/main" val="863772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FB3B031-67AB-4B52-91E5-139A231F3491}"/>
              </a:ext>
            </a:extLst>
          </p:cNvPr>
          <p:cNvGraphicFramePr>
            <a:graphicFrameLocks noGrp="1"/>
          </p:cNvGraphicFramePr>
          <p:nvPr>
            <p:extLst>
              <p:ext uri="{D42A27DB-BD31-4B8C-83A1-F6EECF244321}">
                <p14:modId xmlns:p14="http://schemas.microsoft.com/office/powerpoint/2010/main" val="2965018354"/>
              </p:ext>
            </p:extLst>
          </p:nvPr>
        </p:nvGraphicFramePr>
        <p:xfrm>
          <a:off x="444629" y="555435"/>
          <a:ext cx="11453568" cy="6302565"/>
        </p:xfrm>
        <a:graphic>
          <a:graphicData uri="http://schemas.openxmlformats.org/drawingml/2006/table">
            <a:tbl>
              <a:tblPr firstRow="1" bandRow="1">
                <a:tableStyleId>{0660B408-B3CF-4A94-85FC-2B1E0A45F4A2}</a:tableStyleId>
              </a:tblPr>
              <a:tblGrid>
                <a:gridCol w="2647361">
                  <a:extLst>
                    <a:ext uri="{9D8B030D-6E8A-4147-A177-3AD203B41FA5}">
                      <a16:colId xmlns:a16="http://schemas.microsoft.com/office/drawing/2014/main" val="1762781491"/>
                    </a:ext>
                  </a:extLst>
                </a:gridCol>
                <a:gridCol w="3242821">
                  <a:extLst>
                    <a:ext uri="{9D8B030D-6E8A-4147-A177-3AD203B41FA5}">
                      <a16:colId xmlns:a16="http://schemas.microsoft.com/office/drawing/2014/main" val="1012532690"/>
                    </a:ext>
                  </a:extLst>
                </a:gridCol>
                <a:gridCol w="2705493">
                  <a:extLst>
                    <a:ext uri="{9D8B030D-6E8A-4147-A177-3AD203B41FA5}">
                      <a16:colId xmlns:a16="http://schemas.microsoft.com/office/drawing/2014/main" val="1474645215"/>
                    </a:ext>
                  </a:extLst>
                </a:gridCol>
                <a:gridCol w="2857893">
                  <a:extLst>
                    <a:ext uri="{9D8B030D-6E8A-4147-A177-3AD203B41FA5}">
                      <a16:colId xmlns:a16="http://schemas.microsoft.com/office/drawing/2014/main" val="1741551859"/>
                    </a:ext>
                  </a:extLst>
                </a:gridCol>
              </a:tblGrid>
              <a:tr h="439833">
                <a:tc>
                  <a:txBody>
                    <a:bodyPr/>
                    <a:lstStyle/>
                    <a:p>
                      <a:pPr algn="ctr"/>
                      <a:r>
                        <a:rPr lang="en-US" dirty="0"/>
                        <a:t>Parameter</a:t>
                      </a:r>
                    </a:p>
                  </a:txBody>
                  <a:tcPr/>
                </a:tc>
                <a:tc>
                  <a:txBody>
                    <a:bodyPr/>
                    <a:lstStyle/>
                    <a:p>
                      <a:pPr algn="ctr"/>
                      <a:r>
                        <a:rPr lang="en-US" dirty="0"/>
                        <a:t>LoRaWAN</a:t>
                      </a:r>
                    </a:p>
                  </a:txBody>
                  <a:tcPr/>
                </a:tc>
                <a:tc>
                  <a:txBody>
                    <a:bodyPr/>
                    <a:lstStyle/>
                    <a:p>
                      <a:pPr algn="ctr"/>
                      <a:r>
                        <a:rPr lang="en-US" dirty="0"/>
                        <a:t>Sigfox ,  Telensa</a:t>
                      </a:r>
                    </a:p>
                  </a:txBody>
                  <a:tcPr/>
                </a:tc>
                <a:tc>
                  <a:txBody>
                    <a:bodyPr/>
                    <a:lstStyle/>
                    <a:p>
                      <a:pPr algn="ctr"/>
                      <a:r>
                        <a:rPr lang="en-US" dirty="0"/>
                        <a:t>NB-IoT</a:t>
                      </a:r>
                    </a:p>
                  </a:txBody>
                  <a:tcPr/>
                </a:tc>
                <a:extLst>
                  <a:ext uri="{0D108BD9-81ED-4DB2-BD59-A6C34878D82A}">
                    <a16:rowId xmlns:a16="http://schemas.microsoft.com/office/drawing/2014/main" val="3759060832"/>
                  </a:ext>
                </a:extLst>
              </a:tr>
              <a:tr h="610117">
                <a:tc>
                  <a:txBody>
                    <a:bodyPr/>
                    <a:lstStyle/>
                    <a:p>
                      <a:r>
                        <a:rPr lang="en-US" dirty="0"/>
                        <a:t>Frequency Spectrum</a:t>
                      </a:r>
                    </a:p>
                  </a:txBody>
                  <a:tcPr/>
                </a:tc>
                <a:tc>
                  <a:txBody>
                    <a:bodyPr/>
                    <a:lstStyle/>
                    <a:p>
                      <a:r>
                        <a:rPr lang="en-US" dirty="0"/>
                        <a:t>Unlicensed (ISM band)</a:t>
                      </a:r>
                    </a:p>
                  </a:txBody>
                  <a:tcPr/>
                </a:tc>
                <a:tc>
                  <a:txBody>
                    <a:bodyPr/>
                    <a:lstStyle/>
                    <a:p>
                      <a:r>
                        <a:rPr lang="en-US" dirty="0"/>
                        <a:t>Unlicensed (ISM band)</a:t>
                      </a:r>
                    </a:p>
                  </a:txBody>
                  <a:tcPr/>
                </a:tc>
                <a:tc>
                  <a:txBody>
                    <a:bodyPr/>
                    <a:lstStyle/>
                    <a:p>
                      <a:r>
                        <a:rPr lang="en-US" dirty="0"/>
                        <a:t>Licensed – LTE in band / Guard band / standalone</a:t>
                      </a:r>
                    </a:p>
                  </a:txBody>
                  <a:tcPr/>
                </a:tc>
                <a:extLst>
                  <a:ext uri="{0D108BD9-81ED-4DB2-BD59-A6C34878D82A}">
                    <a16:rowId xmlns:a16="http://schemas.microsoft.com/office/drawing/2014/main" val="3147551247"/>
                  </a:ext>
                </a:extLst>
              </a:tr>
              <a:tr h="643513">
                <a:tc>
                  <a:txBody>
                    <a:bodyPr/>
                    <a:lstStyle/>
                    <a:p>
                      <a:r>
                        <a:rPr lang="en-US" dirty="0"/>
                        <a:t>N/W Coverage</a:t>
                      </a:r>
                    </a:p>
                  </a:txBody>
                  <a:tcPr/>
                </a:tc>
                <a:tc>
                  <a:txBody>
                    <a:bodyPr/>
                    <a:lstStyle/>
                    <a:p>
                      <a:r>
                        <a:rPr lang="en-US" dirty="0"/>
                        <a:t>Least in urban environment &amp; susceptible to interference</a:t>
                      </a:r>
                    </a:p>
                  </a:txBody>
                  <a:tcPr/>
                </a:tc>
                <a:tc>
                  <a:txBody>
                    <a:bodyPr/>
                    <a:lstStyle/>
                    <a:p>
                      <a:r>
                        <a:rPr lang="en-US" dirty="0"/>
                        <a:t>Medium coverage</a:t>
                      </a:r>
                    </a:p>
                  </a:txBody>
                  <a:tcPr/>
                </a:tc>
                <a:tc>
                  <a:txBody>
                    <a:bodyPr/>
                    <a:lstStyle/>
                    <a:p>
                      <a:r>
                        <a:rPr lang="en-US" dirty="0"/>
                        <a:t>Good coverage</a:t>
                      </a:r>
                    </a:p>
                  </a:txBody>
                  <a:tcPr/>
                </a:tc>
                <a:extLst>
                  <a:ext uri="{0D108BD9-81ED-4DB2-BD59-A6C34878D82A}">
                    <a16:rowId xmlns:a16="http://schemas.microsoft.com/office/drawing/2014/main" val="2823090562"/>
                  </a:ext>
                </a:extLst>
              </a:tr>
              <a:tr h="372899">
                <a:tc>
                  <a:txBody>
                    <a:bodyPr/>
                    <a:lstStyle/>
                    <a:p>
                      <a:r>
                        <a:rPr lang="en-US" dirty="0"/>
                        <a:t>Data rate</a:t>
                      </a:r>
                    </a:p>
                  </a:txBody>
                  <a:tcPr/>
                </a:tc>
                <a:tc>
                  <a:txBody>
                    <a:bodyPr/>
                    <a:lstStyle/>
                    <a:p>
                      <a:r>
                        <a:rPr lang="en-US" dirty="0"/>
                        <a:t>10 Kbps</a:t>
                      </a:r>
                    </a:p>
                  </a:txBody>
                  <a:tcPr/>
                </a:tc>
                <a:tc>
                  <a:txBody>
                    <a:bodyPr/>
                    <a:lstStyle/>
                    <a:p>
                      <a:r>
                        <a:rPr lang="en-US" dirty="0"/>
                        <a:t>100 bps </a:t>
                      </a:r>
                    </a:p>
                  </a:txBody>
                  <a:tcPr/>
                </a:tc>
                <a:tc>
                  <a:txBody>
                    <a:bodyPr/>
                    <a:lstStyle/>
                    <a:p>
                      <a:r>
                        <a:rPr lang="en-US" dirty="0"/>
                        <a:t>200 Kbps</a:t>
                      </a:r>
                    </a:p>
                  </a:txBody>
                  <a:tcPr/>
                </a:tc>
                <a:extLst>
                  <a:ext uri="{0D108BD9-81ED-4DB2-BD59-A6C34878D82A}">
                    <a16:rowId xmlns:a16="http://schemas.microsoft.com/office/drawing/2014/main" val="683964448"/>
                  </a:ext>
                </a:extLst>
              </a:tr>
              <a:tr h="348792">
                <a:tc>
                  <a:txBody>
                    <a:bodyPr/>
                    <a:lstStyle/>
                    <a:p>
                      <a:r>
                        <a:rPr lang="en-US" dirty="0"/>
                        <a:t>Battery life</a:t>
                      </a:r>
                    </a:p>
                  </a:txBody>
                  <a:tcPr/>
                </a:tc>
                <a:tc>
                  <a:txBody>
                    <a:bodyPr/>
                    <a:lstStyle/>
                    <a:p>
                      <a:r>
                        <a:rPr lang="en-US" dirty="0"/>
                        <a:t>Good</a:t>
                      </a:r>
                    </a:p>
                  </a:txBody>
                  <a:tcPr/>
                </a:tc>
                <a:tc>
                  <a:txBody>
                    <a:bodyPr/>
                    <a:lstStyle/>
                    <a:p>
                      <a:r>
                        <a:rPr lang="en-US" dirty="0"/>
                        <a:t>Good</a:t>
                      </a:r>
                    </a:p>
                  </a:txBody>
                  <a:tcPr/>
                </a:tc>
                <a:tc>
                  <a:txBody>
                    <a:bodyPr/>
                    <a:lstStyle/>
                    <a:p>
                      <a:r>
                        <a:rPr lang="en-US" dirty="0"/>
                        <a:t>Good</a:t>
                      </a:r>
                    </a:p>
                  </a:txBody>
                  <a:tcPr/>
                </a:tc>
                <a:extLst>
                  <a:ext uri="{0D108BD9-81ED-4DB2-BD59-A6C34878D82A}">
                    <a16:rowId xmlns:a16="http://schemas.microsoft.com/office/drawing/2014/main" val="2761475099"/>
                  </a:ext>
                </a:extLst>
              </a:tr>
              <a:tr h="739601">
                <a:tc>
                  <a:txBody>
                    <a:bodyPr/>
                    <a:lstStyle/>
                    <a:p>
                      <a:r>
                        <a:rPr lang="en-US" dirty="0"/>
                        <a:t>Base station</a:t>
                      </a:r>
                    </a:p>
                    <a:p>
                      <a:r>
                        <a:rPr lang="en-US" dirty="0"/>
                        <a:t>Maintenance is part of our project.</a:t>
                      </a:r>
                    </a:p>
                  </a:txBody>
                  <a:tcPr/>
                </a:tc>
                <a:tc>
                  <a:txBody>
                    <a:bodyPr/>
                    <a:lstStyle/>
                    <a:p>
                      <a:r>
                        <a:rPr lang="en-US" dirty="0"/>
                        <a:t>Yes , thus requiring more time and effort to make a product.</a:t>
                      </a:r>
                    </a:p>
                  </a:txBody>
                  <a:tcPr/>
                </a:tc>
                <a:tc>
                  <a:txBody>
                    <a:bodyPr/>
                    <a:lstStyle/>
                    <a:p>
                      <a:r>
                        <a:rPr lang="en-US" dirty="0"/>
                        <a:t>No , third party operators or the company itself will provide.</a:t>
                      </a:r>
                    </a:p>
                  </a:txBody>
                  <a:tcPr/>
                </a:tc>
                <a:tc>
                  <a:txBody>
                    <a:bodyPr/>
                    <a:lstStyle/>
                    <a:p>
                      <a:r>
                        <a:rPr lang="en-US" dirty="0"/>
                        <a:t>No, Cellular N/W , similar to GSM base stations</a:t>
                      </a:r>
                    </a:p>
                  </a:txBody>
                  <a:tcPr/>
                </a:tc>
                <a:extLst>
                  <a:ext uri="{0D108BD9-81ED-4DB2-BD59-A6C34878D82A}">
                    <a16:rowId xmlns:a16="http://schemas.microsoft.com/office/drawing/2014/main" val="4050481671"/>
                  </a:ext>
                </a:extLst>
              </a:tr>
              <a:tr h="739601">
                <a:tc>
                  <a:txBody>
                    <a:bodyPr/>
                    <a:lstStyle/>
                    <a:p>
                      <a:r>
                        <a:rPr lang="en-US" dirty="0"/>
                        <a:t>Ecosystem</a:t>
                      </a:r>
                    </a:p>
                  </a:txBody>
                  <a:tcPr/>
                </a:tc>
                <a:tc>
                  <a:txBody>
                    <a:bodyPr/>
                    <a:lstStyle/>
                    <a:p>
                      <a:r>
                        <a:rPr lang="en-US" dirty="0"/>
                        <a:t>Semtech formed the LoRa alliance and standardizing the LoRaWAN</a:t>
                      </a:r>
                    </a:p>
                  </a:txBody>
                  <a:tcPr/>
                </a:tc>
                <a:tc>
                  <a:txBody>
                    <a:bodyPr/>
                    <a:lstStyle/>
                    <a:p>
                      <a:r>
                        <a:rPr lang="en-US" dirty="0"/>
                        <a:t>Deployed in more than 30 countries and trying to expand their N/W</a:t>
                      </a:r>
                    </a:p>
                  </a:txBody>
                  <a:tcPr/>
                </a:tc>
                <a:tc>
                  <a:txBody>
                    <a:bodyPr/>
                    <a:lstStyle/>
                    <a:p>
                      <a:r>
                        <a:rPr lang="en-US" dirty="0"/>
                        <a:t>3GPP is standardizing this and all the telecom companies have the potential to deploy this N/W</a:t>
                      </a:r>
                    </a:p>
                  </a:txBody>
                  <a:tcPr/>
                </a:tc>
                <a:extLst>
                  <a:ext uri="{0D108BD9-81ED-4DB2-BD59-A6C34878D82A}">
                    <a16:rowId xmlns:a16="http://schemas.microsoft.com/office/drawing/2014/main" val="1097161126"/>
                  </a:ext>
                </a:extLst>
              </a:tr>
              <a:tr h="739601">
                <a:tc>
                  <a:txBody>
                    <a:bodyPr/>
                    <a:lstStyle/>
                    <a:p>
                      <a:r>
                        <a:rPr lang="en-US" dirty="0"/>
                        <a:t>Is it ready in India ?</a:t>
                      </a:r>
                    </a:p>
                    <a:p>
                      <a:r>
                        <a:rPr lang="en-US" dirty="0"/>
                        <a:t>(As of today)</a:t>
                      </a:r>
                    </a:p>
                  </a:txBody>
                  <a:tcPr/>
                </a:tc>
                <a:tc>
                  <a:txBody>
                    <a:bodyPr/>
                    <a:lstStyle/>
                    <a:p>
                      <a:r>
                        <a:rPr lang="en-US" dirty="0"/>
                        <a:t>Yes, can be tested by purchasing base station and end device modes. Tata Communications has setup base stations in different cities.</a:t>
                      </a:r>
                    </a:p>
                  </a:txBody>
                  <a:tcPr/>
                </a:tc>
                <a:tc>
                  <a:txBody>
                    <a:bodyPr/>
                    <a:lstStyle/>
                    <a:p>
                      <a:r>
                        <a:rPr lang="en-US" dirty="0"/>
                        <a:t>No, these companies haven’t come to India yet</a:t>
                      </a:r>
                    </a:p>
                  </a:txBody>
                  <a:tcPr/>
                </a:tc>
                <a:tc>
                  <a:txBody>
                    <a:bodyPr/>
                    <a:lstStyle/>
                    <a:p>
                      <a:r>
                        <a:rPr lang="en-US" dirty="0"/>
                        <a:t>Jio with Samsung are planning to setup</a:t>
                      </a:r>
                    </a:p>
                  </a:txBody>
                  <a:tcPr/>
                </a:tc>
                <a:extLst>
                  <a:ext uri="{0D108BD9-81ED-4DB2-BD59-A6C34878D82A}">
                    <a16:rowId xmlns:a16="http://schemas.microsoft.com/office/drawing/2014/main" val="103748642"/>
                  </a:ext>
                </a:extLst>
              </a:tr>
            </a:tbl>
          </a:graphicData>
        </a:graphic>
      </p:graphicFrame>
      <p:sp>
        <p:nvSpPr>
          <p:cNvPr id="4" name="TextBox 3">
            <a:extLst>
              <a:ext uri="{FF2B5EF4-FFF2-40B4-BE49-F238E27FC236}">
                <a16:creationId xmlns:a16="http://schemas.microsoft.com/office/drawing/2014/main" id="{78B3872F-DE7D-44B0-BAE5-9F491733C24E}"/>
              </a:ext>
            </a:extLst>
          </p:cNvPr>
          <p:cNvSpPr txBox="1"/>
          <p:nvPr/>
        </p:nvSpPr>
        <p:spPr>
          <a:xfrm>
            <a:off x="980387" y="0"/>
            <a:ext cx="5910607" cy="523220"/>
          </a:xfrm>
          <a:prstGeom prst="rect">
            <a:avLst/>
          </a:prstGeom>
          <a:noFill/>
        </p:spPr>
        <p:txBody>
          <a:bodyPr wrap="square" rtlCol="0">
            <a:spAutoFit/>
          </a:bodyPr>
          <a:lstStyle/>
          <a:p>
            <a:r>
              <a:rPr lang="en-US" sz="2800" dirty="0"/>
              <a:t>Comparison of various LPWANS</a:t>
            </a:r>
          </a:p>
        </p:txBody>
      </p:sp>
    </p:spTree>
    <p:extLst>
      <p:ext uri="{BB962C8B-B14F-4D97-AF65-F5344CB8AC3E}">
        <p14:creationId xmlns:p14="http://schemas.microsoft.com/office/powerpoint/2010/main" val="2242969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4B2296-1B8D-47AB-B0DC-E2406FD29762}"/>
              </a:ext>
            </a:extLst>
          </p:cNvPr>
          <p:cNvSpPr txBox="1"/>
          <p:nvPr/>
        </p:nvSpPr>
        <p:spPr>
          <a:xfrm>
            <a:off x="1082097" y="2421697"/>
            <a:ext cx="1006981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main controller MT2502 has the GSM/GPRS integrated with ARM7 EJ-S core , BT and Wi-Fi.</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GPRS communication can be used in the applications via functions of LGPRS class in Mediatek Linkit one API of the SDK.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 normal size sim card slot is given on the board.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 patch antenna is also provided along with the board.</a:t>
            </a:r>
          </a:p>
        </p:txBody>
      </p:sp>
      <p:sp>
        <p:nvSpPr>
          <p:cNvPr id="3" name="TextBox 2">
            <a:extLst>
              <a:ext uri="{FF2B5EF4-FFF2-40B4-BE49-F238E27FC236}">
                <a16:creationId xmlns:a16="http://schemas.microsoft.com/office/drawing/2014/main" id="{AA215B40-72C0-434C-8B4B-B0C6511D578B}"/>
              </a:ext>
            </a:extLst>
          </p:cNvPr>
          <p:cNvSpPr txBox="1"/>
          <p:nvPr/>
        </p:nvSpPr>
        <p:spPr>
          <a:xfrm>
            <a:off x="1082097" y="721186"/>
            <a:ext cx="9918983" cy="1323439"/>
          </a:xfrm>
          <a:prstGeom prst="rect">
            <a:avLst/>
          </a:prstGeom>
          <a:noFill/>
        </p:spPr>
        <p:txBody>
          <a:bodyPr wrap="square" rtlCol="0">
            <a:spAutoFit/>
          </a:bodyPr>
          <a:lstStyle/>
          <a:p>
            <a:r>
              <a:rPr lang="en-US" sz="4000" dirty="0"/>
              <a:t>GSM/GPRS communication - Networking Link available on board with Linkit One</a:t>
            </a:r>
          </a:p>
        </p:txBody>
      </p:sp>
    </p:spTree>
    <p:extLst>
      <p:ext uri="{BB962C8B-B14F-4D97-AF65-F5344CB8AC3E}">
        <p14:creationId xmlns:p14="http://schemas.microsoft.com/office/powerpoint/2010/main" val="3568082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D0C66F-364B-482D-81FC-352C598BEFDC}"/>
              </a:ext>
            </a:extLst>
          </p:cNvPr>
          <p:cNvSpPr>
            <a:spLocks noGrp="1"/>
          </p:cNvSpPr>
          <p:nvPr>
            <p:ph type="body" sz="half" idx="2"/>
          </p:nvPr>
        </p:nvSpPr>
        <p:spPr>
          <a:xfrm>
            <a:off x="7682844" y="2551837"/>
            <a:ext cx="4405460" cy="1754325"/>
          </a:xfrm>
        </p:spPr>
        <p:txBody>
          <a:bodyPr>
            <a:normAutofit/>
          </a:bodyPr>
          <a:lstStyle/>
          <a:p>
            <a:pPr marL="285750" indent="-285750">
              <a:buClr>
                <a:schemeClr val="accent1"/>
              </a:buClr>
              <a:buFont typeface="Wingdings" panose="05000000000000000000" pitchFamily="2" charset="2"/>
              <a:buChar char="Ø"/>
            </a:pPr>
            <a:r>
              <a:rPr lang="en-US" sz="3600" dirty="0"/>
              <a:t>Platform</a:t>
            </a:r>
          </a:p>
          <a:p>
            <a:pPr marL="285750" indent="-285750">
              <a:buClr>
                <a:schemeClr val="accent1"/>
              </a:buClr>
              <a:buFont typeface="Wingdings" panose="05000000000000000000" pitchFamily="2" charset="2"/>
              <a:buChar char="Ø"/>
            </a:pPr>
            <a:r>
              <a:rPr lang="en-US" sz="3600" dirty="0"/>
              <a:t>Development Cycle</a:t>
            </a:r>
          </a:p>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1DDD04CE-8E04-46BF-AFA7-4956BEAE0467}"/>
              </a:ext>
            </a:extLst>
          </p:cNvPr>
          <p:cNvSpPr txBox="1"/>
          <p:nvPr/>
        </p:nvSpPr>
        <p:spPr>
          <a:xfrm>
            <a:off x="568752" y="2033572"/>
            <a:ext cx="6737021"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8B323"/>
                </a:solidFill>
                <a:effectLst/>
                <a:uLnTx/>
                <a:uFillTx/>
                <a:latin typeface="Gill Sans MT" panose="020B0502020104020203"/>
                <a:ea typeface="+mn-ea"/>
                <a:cs typeface="+mn-cs"/>
              </a:rPr>
              <a:t>Step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Gill Sans MT" panose="020B0502020104020203"/>
                <a:ea typeface="+mn-ea"/>
                <a:cs typeface="+mn-cs"/>
              </a:rPr>
              <a:t>Cloud(Server , DB , Dashboard UI)</a:t>
            </a:r>
          </a:p>
        </p:txBody>
      </p:sp>
    </p:spTree>
    <p:extLst>
      <p:ext uri="{BB962C8B-B14F-4D97-AF65-F5344CB8AC3E}">
        <p14:creationId xmlns:p14="http://schemas.microsoft.com/office/powerpoint/2010/main" val="53743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6ADC97-AC91-4DF1-B444-376AF7357ABC}"/>
              </a:ext>
            </a:extLst>
          </p:cNvPr>
          <p:cNvSpPr txBox="1"/>
          <p:nvPr/>
        </p:nvSpPr>
        <p:spPr>
          <a:xfrm>
            <a:off x="1146929" y="239957"/>
            <a:ext cx="2463538" cy="861774"/>
          </a:xfrm>
          <a:prstGeom prst="rect">
            <a:avLst/>
          </a:prstGeom>
          <a:noFill/>
        </p:spPr>
        <p:txBody>
          <a:bodyPr wrap="square" rtlCol="0">
            <a:spAutoFit/>
          </a:bodyPr>
          <a:lstStyle/>
          <a:p>
            <a:r>
              <a:rPr lang="en-US" sz="5000" dirty="0">
                <a:solidFill>
                  <a:schemeClr val="accent1"/>
                </a:solidFill>
              </a:rPr>
              <a:t>Platform</a:t>
            </a:r>
          </a:p>
        </p:txBody>
      </p:sp>
      <p:sp>
        <p:nvSpPr>
          <p:cNvPr id="3" name="TextBox 2">
            <a:extLst>
              <a:ext uri="{FF2B5EF4-FFF2-40B4-BE49-F238E27FC236}">
                <a16:creationId xmlns:a16="http://schemas.microsoft.com/office/drawing/2014/main" id="{79B7003E-9527-4A53-8D22-4721AA326476}"/>
              </a:ext>
            </a:extLst>
          </p:cNvPr>
          <p:cNvSpPr txBox="1"/>
          <p:nvPr/>
        </p:nvSpPr>
        <p:spPr>
          <a:xfrm>
            <a:off x="1291472" y="1187777"/>
            <a:ext cx="9935852" cy="923330"/>
          </a:xfrm>
          <a:prstGeom prst="rect">
            <a:avLst/>
          </a:prstGeom>
          <a:noFill/>
        </p:spPr>
        <p:txBody>
          <a:bodyPr wrap="square" rtlCol="0">
            <a:spAutoFit/>
          </a:bodyPr>
          <a:lstStyle/>
          <a:p>
            <a:r>
              <a:rPr lang="en-US" b="1" dirty="0"/>
              <a:t>Platforms available </a:t>
            </a:r>
            <a:r>
              <a:rPr lang="en-US" dirty="0"/>
              <a:t>: PubNub , Thingspeak , Mediatek Cloud Sandbox , Ubidots , etc.</a:t>
            </a:r>
          </a:p>
          <a:p>
            <a:endParaRPr lang="en-US" dirty="0"/>
          </a:p>
          <a:p>
            <a:r>
              <a:rPr lang="en-US" b="1" dirty="0"/>
              <a:t>Platform Chosen </a:t>
            </a:r>
            <a:r>
              <a:rPr lang="en-US" dirty="0"/>
              <a:t>: Mediatek Cloud Sandbox (MCS) as it is developer friendly and feature rich.</a:t>
            </a:r>
          </a:p>
        </p:txBody>
      </p:sp>
      <p:sp>
        <p:nvSpPr>
          <p:cNvPr id="4" name="TextBox 3">
            <a:extLst>
              <a:ext uri="{FF2B5EF4-FFF2-40B4-BE49-F238E27FC236}">
                <a16:creationId xmlns:a16="http://schemas.microsoft.com/office/drawing/2014/main" id="{2BD17BE1-033D-4DDD-A5AE-081ACEADC488}"/>
              </a:ext>
            </a:extLst>
          </p:cNvPr>
          <p:cNvSpPr txBox="1"/>
          <p:nvPr/>
        </p:nvSpPr>
        <p:spPr>
          <a:xfrm>
            <a:off x="1291472" y="2206580"/>
            <a:ext cx="9935852" cy="2031325"/>
          </a:xfrm>
          <a:prstGeom prst="rect">
            <a:avLst/>
          </a:prstGeom>
          <a:noFill/>
        </p:spPr>
        <p:txBody>
          <a:bodyPr wrap="square" rtlCol="0">
            <a:spAutoFit/>
          </a:bodyPr>
          <a:lstStyle/>
          <a:p>
            <a:pPr marL="285750" indent="-285750" algn="just">
              <a:buFont typeface="Arial" panose="020B0604020202020204" pitchFamily="34" charset="0"/>
              <a:buChar char="•"/>
            </a:pPr>
            <a:r>
              <a:rPr lang="en-GB" dirty="0"/>
              <a:t>MediaTek Cloud Sandbox (MCS) provides free cloud-based data and device management services used in the development and pre-commercial testing of Wearable and IoT devices. It frees you from having to develop your own cloud infrastructure to support such prototype development.</a:t>
            </a:r>
          </a:p>
          <a:p>
            <a:pPr marL="285750" indent="-285750" algn="just">
              <a:buFont typeface="Arial" panose="020B0604020202020204" pitchFamily="34" charset="0"/>
              <a:buChar char="•"/>
            </a:pPr>
            <a:r>
              <a:rPr lang="en-GB" dirty="0"/>
              <a:t>Use RESTful APIs to collect data from the devices and view the data on a powerful web-based dashboard that offers a range of display and graphing options as well as the ability to issue commands to control your Wearable and IoT devices. In addition, a complementary smartphone app lets you review collected data and control your devices anytime and anywhere.</a:t>
            </a:r>
          </a:p>
        </p:txBody>
      </p:sp>
      <p:pic>
        <p:nvPicPr>
          <p:cNvPr id="8" name="Picture 7">
            <a:extLst>
              <a:ext uri="{FF2B5EF4-FFF2-40B4-BE49-F238E27FC236}">
                <a16:creationId xmlns:a16="http://schemas.microsoft.com/office/drawing/2014/main" id="{F3BDAA85-D233-45B1-9600-FE4072DE5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0201" y="3702892"/>
            <a:ext cx="7654565" cy="3155108"/>
          </a:xfrm>
          <a:prstGeom prst="rect">
            <a:avLst/>
          </a:prstGeom>
        </p:spPr>
      </p:pic>
    </p:spTree>
    <p:extLst>
      <p:ext uri="{BB962C8B-B14F-4D97-AF65-F5344CB8AC3E}">
        <p14:creationId xmlns:p14="http://schemas.microsoft.com/office/powerpoint/2010/main" val="3826828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F1427-DE12-429F-8D7B-BCD8D7BDC4DF}"/>
              </a:ext>
            </a:extLst>
          </p:cNvPr>
          <p:cNvSpPr txBox="1"/>
          <p:nvPr/>
        </p:nvSpPr>
        <p:spPr>
          <a:xfrm>
            <a:off x="980387" y="84841"/>
            <a:ext cx="4140064" cy="5078313"/>
          </a:xfrm>
          <a:prstGeom prst="rect">
            <a:avLst/>
          </a:prstGeom>
          <a:noFill/>
        </p:spPr>
        <p:txBody>
          <a:bodyPr wrap="square" rtlCol="0">
            <a:spAutoFit/>
          </a:bodyPr>
          <a:lstStyle/>
          <a:p>
            <a:r>
              <a:rPr lang="en-GB" b="1" dirty="0"/>
              <a:t>With MediaTek Cloud Sandbox you can :</a:t>
            </a:r>
          </a:p>
          <a:p>
            <a:pPr marL="285750" indent="-285750" algn="just">
              <a:buFont typeface="Arial" panose="020B0604020202020204" pitchFamily="34" charset="0"/>
              <a:buChar char="•"/>
            </a:pPr>
            <a:r>
              <a:rPr lang="en-GB" dirty="0"/>
              <a:t>Define Wearables and IoT prototype profiles and individual devices within a profile</a:t>
            </a:r>
          </a:p>
          <a:p>
            <a:pPr marL="285750" indent="-285750" algn="just">
              <a:buFont typeface="Arial" panose="020B0604020202020204" pitchFamily="34" charset="0"/>
              <a:buChar char="•"/>
            </a:pPr>
            <a:r>
              <a:rPr lang="en-GB" dirty="0"/>
              <a:t>Push and Pull data points between a device and the MCS such as geo-location, temperature, humidity and more</a:t>
            </a:r>
          </a:p>
          <a:p>
            <a:pPr marL="285750" indent="-285750" algn="just">
              <a:buFont typeface="Arial" panose="020B0604020202020204" pitchFamily="34" charset="0"/>
              <a:buChar char="•"/>
            </a:pPr>
            <a:r>
              <a:rPr lang="en-GB" dirty="0"/>
              <a:t>Remotely control your devices using state data points, such as switch-state and more</a:t>
            </a:r>
          </a:p>
          <a:p>
            <a:pPr marL="285750" indent="-285750" algn="just">
              <a:buFont typeface="Arial" panose="020B0604020202020204" pitchFamily="34" charset="0"/>
              <a:buChar char="•"/>
            </a:pPr>
            <a:r>
              <a:rPr lang="en-GB" dirty="0"/>
              <a:t>Visualize data points graphically</a:t>
            </a:r>
          </a:p>
          <a:p>
            <a:pPr marL="285750" indent="-285750" algn="just">
              <a:buFont typeface="Arial" panose="020B0604020202020204" pitchFamily="34" charset="0"/>
              <a:buChar char="•"/>
            </a:pPr>
            <a:r>
              <a:rPr lang="en-GB" dirty="0"/>
              <a:t>Receive email or Mobile Push notifications when data points are collected or changed</a:t>
            </a:r>
          </a:p>
          <a:p>
            <a:pPr marL="285750" indent="-285750" algn="just">
              <a:buFont typeface="Arial" panose="020B0604020202020204" pitchFamily="34" charset="0"/>
              <a:buChar char="•"/>
            </a:pPr>
            <a:r>
              <a:rPr lang="en-GB" dirty="0"/>
              <a:t>Manage device’s life cycle, in the same manner as in a live implementation</a:t>
            </a:r>
          </a:p>
        </p:txBody>
      </p:sp>
      <p:pic>
        <p:nvPicPr>
          <p:cNvPr id="4" name="Picture 3">
            <a:extLst>
              <a:ext uri="{FF2B5EF4-FFF2-40B4-BE49-F238E27FC236}">
                <a16:creationId xmlns:a16="http://schemas.microsoft.com/office/drawing/2014/main" id="{B756F0A7-DD88-4BE9-A7A3-2AAE0D013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560" y="926277"/>
            <a:ext cx="6436810" cy="3395440"/>
          </a:xfrm>
          <a:prstGeom prst="rect">
            <a:avLst/>
          </a:prstGeom>
        </p:spPr>
      </p:pic>
      <p:sp>
        <p:nvSpPr>
          <p:cNvPr id="5" name="TextBox 4">
            <a:extLst>
              <a:ext uri="{FF2B5EF4-FFF2-40B4-BE49-F238E27FC236}">
                <a16:creationId xmlns:a16="http://schemas.microsoft.com/office/drawing/2014/main" id="{76895DA8-92F6-4EF1-B6CF-A644B3BD4441}"/>
              </a:ext>
            </a:extLst>
          </p:cNvPr>
          <p:cNvSpPr txBox="1"/>
          <p:nvPr/>
        </p:nvSpPr>
        <p:spPr>
          <a:xfrm>
            <a:off x="977370" y="5068886"/>
            <a:ext cx="8644380" cy="1200329"/>
          </a:xfrm>
          <a:prstGeom prst="rect">
            <a:avLst/>
          </a:prstGeom>
          <a:noFill/>
        </p:spPr>
        <p:txBody>
          <a:bodyPr wrap="square" rtlCol="0">
            <a:spAutoFit/>
          </a:bodyPr>
          <a:lstStyle/>
          <a:p>
            <a:pPr marL="285750" indent="-285750" algn="just">
              <a:buFont typeface="Arial" panose="020B0604020202020204" pitchFamily="34" charset="0"/>
              <a:buChar char="•"/>
            </a:pPr>
            <a:r>
              <a:rPr lang="en-GB" dirty="0"/>
              <a:t>Manage and control devices remotely, using the complementary mobile app</a:t>
            </a:r>
          </a:p>
          <a:p>
            <a:pPr marL="285750" indent="-285750" algn="just">
              <a:buFont typeface="Arial" panose="020B0604020202020204" pitchFamily="34" charset="0"/>
              <a:buChar char="•"/>
            </a:pPr>
            <a:r>
              <a:rPr lang="en-GB" dirty="0"/>
              <a:t>Create reports about the prototypes, devices and collected data</a:t>
            </a:r>
          </a:p>
          <a:p>
            <a:pPr marL="285750" indent="-285750" algn="just">
              <a:buFont typeface="Arial" panose="020B0604020202020204" pitchFamily="34" charset="0"/>
              <a:buChar char="•"/>
            </a:pPr>
            <a:r>
              <a:rPr lang="en-GB" dirty="0"/>
              <a:t>Perform FOTA (Firmware Over the Air) updates</a:t>
            </a:r>
          </a:p>
          <a:p>
            <a:pPr marL="285750" indent="-285750" algn="just">
              <a:buFont typeface="Arial" panose="020B0604020202020204" pitchFamily="34" charset="0"/>
              <a:buChar char="•"/>
            </a:pPr>
            <a:r>
              <a:rPr lang="en-GB" dirty="0"/>
              <a:t>Control access to data and devices with granular security control</a:t>
            </a:r>
          </a:p>
        </p:txBody>
      </p:sp>
    </p:spTree>
    <p:extLst>
      <p:ext uri="{BB962C8B-B14F-4D97-AF65-F5344CB8AC3E}">
        <p14:creationId xmlns:p14="http://schemas.microsoft.com/office/powerpoint/2010/main" val="563911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C94F9E-F59A-4958-8CA0-79F6E75354F1}"/>
              </a:ext>
            </a:extLst>
          </p:cNvPr>
          <p:cNvSpPr txBox="1"/>
          <p:nvPr/>
        </p:nvSpPr>
        <p:spPr>
          <a:xfrm>
            <a:off x="1146929" y="98555"/>
            <a:ext cx="5432980" cy="861774"/>
          </a:xfrm>
          <a:prstGeom prst="rect">
            <a:avLst/>
          </a:prstGeom>
          <a:noFill/>
        </p:spPr>
        <p:txBody>
          <a:bodyPr wrap="square" rtlCol="0">
            <a:spAutoFit/>
          </a:bodyPr>
          <a:lstStyle/>
          <a:p>
            <a:r>
              <a:rPr lang="en-US" sz="5000" dirty="0">
                <a:solidFill>
                  <a:schemeClr val="accent1"/>
                </a:solidFill>
              </a:rPr>
              <a:t>Development Cycle</a:t>
            </a:r>
          </a:p>
        </p:txBody>
      </p:sp>
      <p:pic>
        <p:nvPicPr>
          <p:cNvPr id="4" name="Picture 3">
            <a:extLst>
              <a:ext uri="{FF2B5EF4-FFF2-40B4-BE49-F238E27FC236}">
                <a16:creationId xmlns:a16="http://schemas.microsoft.com/office/drawing/2014/main" id="{21F1822F-EFF8-4071-A61C-1AA812A2F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929" y="1044056"/>
            <a:ext cx="9219454" cy="5813944"/>
          </a:xfrm>
          <a:prstGeom prst="rect">
            <a:avLst/>
          </a:prstGeom>
        </p:spPr>
      </p:pic>
      <p:sp>
        <p:nvSpPr>
          <p:cNvPr id="5" name="TextBox 4">
            <a:extLst>
              <a:ext uri="{FF2B5EF4-FFF2-40B4-BE49-F238E27FC236}">
                <a16:creationId xmlns:a16="http://schemas.microsoft.com/office/drawing/2014/main" id="{A3F93702-2D97-4F55-B334-163B101CD218}"/>
              </a:ext>
            </a:extLst>
          </p:cNvPr>
          <p:cNvSpPr txBox="1"/>
          <p:nvPr/>
        </p:nvSpPr>
        <p:spPr>
          <a:xfrm>
            <a:off x="10366383" y="375554"/>
            <a:ext cx="2752627" cy="584775"/>
          </a:xfrm>
          <a:prstGeom prst="rect">
            <a:avLst/>
          </a:prstGeom>
          <a:noFill/>
        </p:spPr>
        <p:txBody>
          <a:bodyPr wrap="square" rtlCol="0">
            <a:spAutoFit/>
          </a:bodyPr>
          <a:lstStyle/>
          <a:p>
            <a:r>
              <a:rPr lang="en-US" sz="3200" dirty="0">
                <a:latin typeface="+mj-lt"/>
              </a:rPr>
              <a:t>1. Login</a:t>
            </a:r>
          </a:p>
        </p:txBody>
      </p:sp>
    </p:spTree>
    <p:extLst>
      <p:ext uri="{BB962C8B-B14F-4D97-AF65-F5344CB8AC3E}">
        <p14:creationId xmlns:p14="http://schemas.microsoft.com/office/powerpoint/2010/main" val="3936114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8DE240-C157-4885-85ED-DF91129EA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54" y="594410"/>
            <a:ext cx="8380764" cy="6263590"/>
          </a:xfrm>
          <a:prstGeom prst="rect">
            <a:avLst/>
          </a:prstGeom>
        </p:spPr>
      </p:pic>
      <p:sp>
        <p:nvSpPr>
          <p:cNvPr id="6" name="TextBox 5">
            <a:extLst>
              <a:ext uri="{FF2B5EF4-FFF2-40B4-BE49-F238E27FC236}">
                <a16:creationId xmlns:a16="http://schemas.microsoft.com/office/drawing/2014/main" id="{1587DF39-C448-4F0E-9638-C2BD385EBEF1}"/>
              </a:ext>
            </a:extLst>
          </p:cNvPr>
          <p:cNvSpPr txBox="1"/>
          <p:nvPr/>
        </p:nvSpPr>
        <p:spPr>
          <a:xfrm>
            <a:off x="8525308" y="9635"/>
            <a:ext cx="3393649" cy="584775"/>
          </a:xfrm>
          <a:prstGeom prst="rect">
            <a:avLst/>
          </a:prstGeom>
          <a:noFill/>
        </p:spPr>
        <p:txBody>
          <a:bodyPr wrap="square" rtlCol="0">
            <a:spAutoFit/>
          </a:bodyPr>
          <a:lstStyle/>
          <a:p>
            <a:r>
              <a:rPr lang="en-US" sz="3200" dirty="0">
                <a:latin typeface="+mj-lt"/>
              </a:rPr>
              <a:t>2. Create Prototype</a:t>
            </a:r>
          </a:p>
        </p:txBody>
      </p:sp>
    </p:spTree>
    <p:extLst>
      <p:ext uri="{BB962C8B-B14F-4D97-AF65-F5344CB8AC3E}">
        <p14:creationId xmlns:p14="http://schemas.microsoft.com/office/powerpoint/2010/main" val="185805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D0C66F-364B-482D-81FC-352C598BEFDC}"/>
              </a:ext>
            </a:extLst>
          </p:cNvPr>
          <p:cNvSpPr>
            <a:spLocks noGrp="1"/>
          </p:cNvSpPr>
          <p:nvPr>
            <p:ph type="body" sz="half" idx="2"/>
          </p:nvPr>
        </p:nvSpPr>
        <p:spPr>
          <a:xfrm>
            <a:off x="8413300" y="2197490"/>
            <a:ext cx="3092115" cy="2463019"/>
          </a:xfrm>
        </p:spPr>
        <p:txBody>
          <a:bodyPr/>
          <a:lstStyle/>
          <a:p>
            <a:pPr marL="285750" indent="-285750">
              <a:buClr>
                <a:schemeClr val="accent1"/>
              </a:buClr>
              <a:buFont typeface="Wingdings" panose="05000000000000000000" pitchFamily="2" charset="2"/>
              <a:buChar char="Ø"/>
            </a:pPr>
            <a:r>
              <a:rPr lang="en-US" sz="3600" dirty="0"/>
              <a:t>Problem</a:t>
            </a:r>
          </a:p>
          <a:p>
            <a:pPr marL="285750" indent="-285750">
              <a:buClr>
                <a:schemeClr val="accent1"/>
              </a:buClr>
              <a:buFont typeface="Wingdings" panose="05000000000000000000" pitchFamily="2" charset="2"/>
              <a:buChar char="Ø"/>
            </a:pPr>
            <a:r>
              <a:rPr lang="en-US" sz="3600" dirty="0"/>
              <a:t>Idea</a:t>
            </a:r>
          </a:p>
          <a:p>
            <a:pPr marL="285750" indent="-285750">
              <a:buClr>
                <a:schemeClr val="accent1"/>
              </a:buClr>
              <a:buFont typeface="Wingdings" panose="05000000000000000000" pitchFamily="2" charset="2"/>
              <a:buChar char="Ø"/>
            </a:pPr>
            <a:r>
              <a:rPr lang="en-US" sz="3600" dirty="0"/>
              <a:t>Validation</a:t>
            </a:r>
          </a:p>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1DDD04CE-8E04-46BF-AFA7-4956BEAE0467}"/>
              </a:ext>
            </a:extLst>
          </p:cNvPr>
          <p:cNvSpPr txBox="1"/>
          <p:nvPr/>
        </p:nvSpPr>
        <p:spPr>
          <a:xfrm>
            <a:off x="597032" y="2551837"/>
            <a:ext cx="6737021" cy="1754326"/>
          </a:xfrm>
          <a:prstGeom prst="rect">
            <a:avLst/>
          </a:prstGeom>
          <a:noFill/>
        </p:spPr>
        <p:txBody>
          <a:bodyPr wrap="square" rtlCol="0">
            <a:spAutoFit/>
          </a:bodyPr>
          <a:lstStyle/>
          <a:p>
            <a:r>
              <a:rPr lang="en-US" sz="5400" dirty="0">
                <a:solidFill>
                  <a:schemeClr val="accent1"/>
                </a:solidFill>
              </a:rPr>
              <a:t>Step 0</a:t>
            </a:r>
          </a:p>
          <a:p>
            <a:r>
              <a:rPr lang="en-US" sz="5400" dirty="0"/>
              <a:t>Ideation and Validation</a:t>
            </a:r>
          </a:p>
        </p:txBody>
      </p:sp>
    </p:spTree>
    <p:extLst>
      <p:ext uri="{BB962C8B-B14F-4D97-AF65-F5344CB8AC3E}">
        <p14:creationId xmlns:p14="http://schemas.microsoft.com/office/powerpoint/2010/main" val="1597836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8FC330-CA45-4735-B4E4-8CD4703D3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36" y="0"/>
            <a:ext cx="9915350" cy="6858000"/>
          </a:xfrm>
          <a:prstGeom prst="rect">
            <a:avLst/>
          </a:prstGeom>
        </p:spPr>
      </p:pic>
    </p:spTree>
    <p:extLst>
      <p:ext uri="{BB962C8B-B14F-4D97-AF65-F5344CB8AC3E}">
        <p14:creationId xmlns:p14="http://schemas.microsoft.com/office/powerpoint/2010/main" val="1436507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312FBE-6911-4B77-9949-6F16A6607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02" y="68580"/>
            <a:ext cx="5867400" cy="6720840"/>
          </a:xfrm>
          <a:prstGeom prst="rect">
            <a:avLst/>
          </a:prstGeom>
        </p:spPr>
      </p:pic>
      <p:sp>
        <p:nvSpPr>
          <p:cNvPr id="4" name="TextBox 3">
            <a:extLst>
              <a:ext uri="{FF2B5EF4-FFF2-40B4-BE49-F238E27FC236}">
                <a16:creationId xmlns:a16="http://schemas.microsoft.com/office/drawing/2014/main" id="{16971643-58A8-43A0-B7A6-64F42867D32C}"/>
              </a:ext>
            </a:extLst>
          </p:cNvPr>
          <p:cNvSpPr txBox="1"/>
          <p:nvPr/>
        </p:nvSpPr>
        <p:spPr>
          <a:xfrm>
            <a:off x="7629761" y="3136612"/>
            <a:ext cx="4001737" cy="584775"/>
          </a:xfrm>
          <a:prstGeom prst="rect">
            <a:avLst/>
          </a:prstGeom>
          <a:noFill/>
        </p:spPr>
        <p:txBody>
          <a:bodyPr wrap="square" rtlCol="0">
            <a:spAutoFit/>
          </a:bodyPr>
          <a:lstStyle/>
          <a:p>
            <a:r>
              <a:rPr lang="en-US" sz="3200" dirty="0">
                <a:latin typeface="+mj-lt"/>
              </a:rPr>
              <a:t>3. Add Data channel</a:t>
            </a:r>
          </a:p>
        </p:txBody>
      </p:sp>
    </p:spTree>
    <p:extLst>
      <p:ext uri="{BB962C8B-B14F-4D97-AF65-F5344CB8AC3E}">
        <p14:creationId xmlns:p14="http://schemas.microsoft.com/office/powerpoint/2010/main" val="2955204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C529E-95D8-4429-A41E-23999174AEA0}"/>
              </a:ext>
            </a:extLst>
          </p:cNvPr>
          <p:cNvSpPr txBox="1"/>
          <p:nvPr/>
        </p:nvSpPr>
        <p:spPr>
          <a:xfrm>
            <a:off x="3354538" y="120035"/>
            <a:ext cx="5482923" cy="584775"/>
          </a:xfrm>
          <a:prstGeom prst="rect">
            <a:avLst/>
          </a:prstGeom>
          <a:noFill/>
        </p:spPr>
        <p:txBody>
          <a:bodyPr wrap="square" rtlCol="0">
            <a:spAutoFit/>
          </a:bodyPr>
          <a:lstStyle/>
          <a:p>
            <a:r>
              <a:rPr lang="en-US" sz="3200" dirty="0">
                <a:latin typeface="+mj-lt"/>
              </a:rPr>
              <a:t>Identify the Variables required</a:t>
            </a:r>
          </a:p>
        </p:txBody>
      </p:sp>
      <p:graphicFrame>
        <p:nvGraphicFramePr>
          <p:cNvPr id="3" name="Table 3">
            <a:extLst>
              <a:ext uri="{FF2B5EF4-FFF2-40B4-BE49-F238E27FC236}">
                <a16:creationId xmlns:a16="http://schemas.microsoft.com/office/drawing/2014/main" id="{DF60D639-1249-4214-8CA5-C81D7C8249E1}"/>
              </a:ext>
            </a:extLst>
          </p:cNvPr>
          <p:cNvGraphicFramePr>
            <a:graphicFrameLocks noGrp="1"/>
          </p:cNvGraphicFramePr>
          <p:nvPr>
            <p:extLst>
              <p:ext uri="{D42A27DB-BD31-4B8C-83A1-F6EECF244321}">
                <p14:modId xmlns:p14="http://schemas.microsoft.com/office/powerpoint/2010/main" val="1532970272"/>
              </p:ext>
            </p:extLst>
          </p:nvPr>
        </p:nvGraphicFramePr>
        <p:xfrm>
          <a:off x="622169" y="782425"/>
          <a:ext cx="11114201" cy="6075576"/>
        </p:xfrm>
        <a:graphic>
          <a:graphicData uri="http://schemas.openxmlformats.org/drawingml/2006/table">
            <a:tbl>
              <a:tblPr firstRow="1" bandRow="1">
                <a:tableStyleId>{C4B1156A-380E-4F78-BDF5-A606A8083BF9}</a:tableStyleId>
              </a:tblPr>
              <a:tblGrid>
                <a:gridCol w="942680">
                  <a:extLst>
                    <a:ext uri="{9D8B030D-6E8A-4147-A177-3AD203B41FA5}">
                      <a16:colId xmlns:a16="http://schemas.microsoft.com/office/drawing/2014/main" val="230208180"/>
                    </a:ext>
                  </a:extLst>
                </a:gridCol>
                <a:gridCol w="3503001">
                  <a:extLst>
                    <a:ext uri="{9D8B030D-6E8A-4147-A177-3AD203B41FA5}">
                      <a16:colId xmlns:a16="http://schemas.microsoft.com/office/drawing/2014/main" val="3860431319"/>
                    </a:ext>
                  </a:extLst>
                </a:gridCol>
                <a:gridCol w="2222840">
                  <a:extLst>
                    <a:ext uri="{9D8B030D-6E8A-4147-A177-3AD203B41FA5}">
                      <a16:colId xmlns:a16="http://schemas.microsoft.com/office/drawing/2014/main" val="3273688913"/>
                    </a:ext>
                  </a:extLst>
                </a:gridCol>
                <a:gridCol w="2222840">
                  <a:extLst>
                    <a:ext uri="{9D8B030D-6E8A-4147-A177-3AD203B41FA5}">
                      <a16:colId xmlns:a16="http://schemas.microsoft.com/office/drawing/2014/main" val="4052791242"/>
                    </a:ext>
                  </a:extLst>
                </a:gridCol>
                <a:gridCol w="2222840">
                  <a:extLst>
                    <a:ext uri="{9D8B030D-6E8A-4147-A177-3AD203B41FA5}">
                      <a16:colId xmlns:a16="http://schemas.microsoft.com/office/drawing/2014/main" val="3991254259"/>
                    </a:ext>
                  </a:extLst>
                </a:gridCol>
              </a:tblGrid>
              <a:tr h="759447">
                <a:tc>
                  <a:txBody>
                    <a:bodyPr/>
                    <a:lstStyle/>
                    <a:p>
                      <a:pPr algn="ctr"/>
                      <a:r>
                        <a:rPr lang="en-US" dirty="0"/>
                        <a:t>S No.</a:t>
                      </a:r>
                    </a:p>
                  </a:txBody>
                  <a:tcPr/>
                </a:tc>
                <a:tc>
                  <a:txBody>
                    <a:bodyPr/>
                    <a:lstStyle/>
                    <a:p>
                      <a:pPr algn="ctr"/>
                      <a:r>
                        <a:rPr lang="en-US" dirty="0"/>
                        <a:t>Variable (Data channel name)</a:t>
                      </a:r>
                    </a:p>
                  </a:txBody>
                  <a:tcPr/>
                </a:tc>
                <a:tc>
                  <a:txBody>
                    <a:bodyPr/>
                    <a:lstStyle/>
                    <a:p>
                      <a:pPr algn="ctr"/>
                      <a:r>
                        <a:rPr lang="en-US" dirty="0"/>
                        <a:t>Data channel ID</a:t>
                      </a:r>
                    </a:p>
                  </a:txBody>
                  <a:tcPr/>
                </a:tc>
                <a:tc>
                  <a:txBody>
                    <a:bodyPr/>
                    <a:lstStyle/>
                    <a:p>
                      <a:pPr algn="ctr"/>
                      <a:r>
                        <a:rPr lang="en-US" dirty="0"/>
                        <a:t>Data channel Type</a:t>
                      </a:r>
                    </a:p>
                  </a:txBody>
                  <a:tcPr/>
                </a:tc>
                <a:tc>
                  <a:txBody>
                    <a:bodyPr/>
                    <a:lstStyle/>
                    <a:p>
                      <a:pPr algn="ctr"/>
                      <a:r>
                        <a:rPr lang="en-US" dirty="0"/>
                        <a:t>Units/data</a:t>
                      </a:r>
                    </a:p>
                  </a:txBody>
                  <a:tcPr/>
                </a:tc>
                <a:extLst>
                  <a:ext uri="{0D108BD9-81ED-4DB2-BD59-A6C34878D82A}">
                    <a16:rowId xmlns:a16="http://schemas.microsoft.com/office/drawing/2014/main" val="942909298"/>
                  </a:ext>
                </a:extLst>
              </a:tr>
              <a:tr h="759447">
                <a:tc>
                  <a:txBody>
                    <a:bodyPr/>
                    <a:lstStyle/>
                    <a:p>
                      <a:pPr algn="ctr"/>
                      <a:r>
                        <a:rPr lang="en-US" dirty="0"/>
                        <a:t>1</a:t>
                      </a:r>
                    </a:p>
                  </a:txBody>
                  <a:tcPr/>
                </a:tc>
                <a:tc>
                  <a:txBody>
                    <a:bodyPr/>
                    <a:lstStyle/>
                    <a:p>
                      <a:r>
                        <a:rPr lang="en-US" dirty="0"/>
                        <a:t>Location</a:t>
                      </a:r>
                    </a:p>
                  </a:txBody>
                  <a:tcPr/>
                </a:tc>
                <a:tc>
                  <a:txBody>
                    <a:bodyPr/>
                    <a:lstStyle/>
                    <a:p>
                      <a:r>
                        <a:rPr lang="en-US" dirty="0"/>
                        <a:t>GPS</a:t>
                      </a:r>
                    </a:p>
                  </a:txBody>
                  <a:tcPr/>
                </a:tc>
                <a:tc>
                  <a:txBody>
                    <a:bodyPr/>
                    <a:lstStyle/>
                    <a:p>
                      <a:r>
                        <a:rPr lang="en-US" dirty="0"/>
                        <a:t>Display</a:t>
                      </a:r>
                    </a:p>
                  </a:txBody>
                  <a:tcPr/>
                </a:tc>
                <a:tc>
                  <a:txBody>
                    <a:bodyPr/>
                    <a:lstStyle/>
                    <a:p>
                      <a:r>
                        <a:rPr lang="en-US" dirty="0"/>
                        <a:t>GPS Coordinates</a:t>
                      </a:r>
                    </a:p>
                  </a:txBody>
                  <a:tcPr/>
                </a:tc>
                <a:extLst>
                  <a:ext uri="{0D108BD9-81ED-4DB2-BD59-A6C34878D82A}">
                    <a16:rowId xmlns:a16="http://schemas.microsoft.com/office/drawing/2014/main" val="139184866"/>
                  </a:ext>
                </a:extLst>
              </a:tr>
              <a:tr h="759447">
                <a:tc>
                  <a:txBody>
                    <a:bodyPr/>
                    <a:lstStyle/>
                    <a:p>
                      <a:pPr algn="ctr"/>
                      <a:r>
                        <a:rPr lang="en-US" dirty="0"/>
                        <a:t>2</a:t>
                      </a:r>
                    </a:p>
                  </a:txBody>
                  <a:tcPr/>
                </a:tc>
                <a:tc>
                  <a:txBody>
                    <a:bodyPr/>
                    <a:lstStyle/>
                    <a:p>
                      <a:r>
                        <a:rPr lang="en-US" dirty="0"/>
                        <a:t>Temperature</a:t>
                      </a:r>
                    </a:p>
                  </a:txBody>
                  <a:tcPr/>
                </a:tc>
                <a:tc>
                  <a:txBody>
                    <a:bodyPr/>
                    <a:lstStyle/>
                    <a:p>
                      <a:r>
                        <a:rPr lang="en-US" dirty="0"/>
                        <a:t>Temperature</a:t>
                      </a:r>
                    </a:p>
                  </a:txBody>
                  <a:tcPr/>
                </a:tc>
                <a:tc>
                  <a:txBody>
                    <a:bodyPr/>
                    <a:lstStyle/>
                    <a:p>
                      <a:r>
                        <a:rPr lang="en-US" dirty="0"/>
                        <a:t>Display</a:t>
                      </a:r>
                    </a:p>
                  </a:txBody>
                  <a:tcPr/>
                </a:tc>
                <a:tc>
                  <a:txBody>
                    <a:bodyPr/>
                    <a:lstStyle/>
                    <a:p>
                      <a:r>
                        <a:rPr lang="en-US" dirty="0"/>
                        <a:t>Degree Celsius</a:t>
                      </a:r>
                    </a:p>
                  </a:txBody>
                  <a:tcPr/>
                </a:tc>
                <a:extLst>
                  <a:ext uri="{0D108BD9-81ED-4DB2-BD59-A6C34878D82A}">
                    <a16:rowId xmlns:a16="http://schemas.microsoft.com/office/drawing/2014/main" val="1912674234"/>
                  </a:ext>
                </a:extLst>
              </a:tr>
              <a:tr h="759447">
                <a:tc>
                  <a:txBody>
                    <a:bodyPr/>
                    <a:lstStyle/>
                    <a:p>
                      <a:pPr algn="ctr"/>
                      <a:r>
                        <a:rPr lang="en-US" dirty="0"/>
                        <a:t>3</a:t>
                      </a:r>
                    </a:p>
                  </a:txBody>
                  <a:tcPr/>
                </a:tc>
                <a:tc>
                  <a:txBody>
                    <a:bodyPr/>
                    <a:lstStyle/>
                    <a:p>
                      <a:r>
                        <a:rPr lang="en-US" dirty="0"/>
                        <a:t>Ultrasonic Distance</a:t>
                      </a:r>
                    </a:p>
                  </a:txBody>
                  <a:tcPr/>
                </a:tc>
                <a:tc>
                  <a:txBody>
                    <a:bodyPr/>
                    <a:lstStyle/>
                    <a:p>
                      <a:r>
                        <a:rPr lang="en-US" dirty="0"/>
                        <a:t>Ultrasonic</a:t>
                      </a:r>
                    </a:p>
                  </a:txBody>
                  <a:tcPr/>
                </a:tc>
                <a:tc>
                  <a:txBody>
                    <a:bodyPr/>
                    <a:lstStyle/>
                    <a:p>
                      <a:r>
                        <a:rPr lang="en-US" dirty="0"/>
                        <a:t>Display</a:t>
                      </a:r>
                    </a:p>
                  </a:txBody>
                  <a:tcPr/>
                </a:tc>
                <a:tc>
                  <a:txBody>
                    <a:bodyPr/>
                    <a:lstStyle/>
                    <a:p>
                      <a:r>
                        <a:rPr lang="en-US" dirty="0"/>
                        <a:t>Inch</a:t>
                      </a:r>
                    </a:p>
                  </a:txBody>
                  <a:tcPr/>
                </a:tc>
                <a:extLst>
                  <a:ext uri="{0D108BD9-81ED-4DB2-BD59-A6C34878D82A}">
                    <a16:rowId xmlns:a16="http://schemas.microsoft.com/office/drawing/2014/main" val="3377132773"/>
                  </a:ext>
                </a:extLst>
              </a:tr>
              <a:tr h="759447">
                <a:tc>
                  <a:txBody>
                    <a:bodyPr/>
                    <a:lstStyle/>
                    <a:p>
                      <a:pPr algn="ctr"/>
                      <a:r>
                        <a:rPr lang="en-US" dirty="0"/>
                        <a:t>4</a:t>
                      </a:r>
                    </a:p>
                  </a:txBody>
                  <a:tcPr/>
                </a:tc>
                <a:tc>
                  <a:txBody>
                    <a:bodyPr/>
                    <a:lstStyle/>
                    <a:p>
                      <a:r>
                        <a:rPr lang="en-US" dirty="0"/>
                        <a:t>Garbage Level Indicator</a:t>
                      </a:r>
                    </a:p>
                  </a:txBody>
                  <a:tcPr/>
                </a:tc>
                <a:tc>
                  <a:txBody>
                    <a:bodyPr/>
                    <a:lstStyle/>
                    <a:p>
                      <a:r>
                        <a:rPr lang="en-US" dirty="0"/>
                        <a:t>GarbageLevel</a:t>
                      </a:r>
                    </a:p>
                  </a:txBody>
                  <a:tcPr/>
                </a:tc>
                <a:tc>
                  <a:txBody>
                    <a:bodyPr/>
                    <a:lstStyle/>
                    <a:p>
                      <a:r>
                        <a:rPr lang="en-US" dirty="0"/>
                        <a:t>Function</a:t>
                      </a:r>
                    </a:p>
                  </a:txBody>
                  <a:tcPr/>
                </a:tc>
                <a:tc>
                  <a:txBody>
                    <a:bodyPr/>
                    <a:lstStyle/>
                    <a:p>
                      <a:r>
                        <a:rPr lang="en-US" dirty="0"/>
                        <a:t>Inch</a:t>
                      </a:r>
                    </a:p>
                  </a:txBody>
                  <a:tcPr/>
                </a:tc>
                <a:extLst>
                  <a:ext uri="{0D108BD9-81ED-4DB2-BD59-A6C34878D82A}">
                    <a16:rowId xmlns:a16="http://schemas.microsoft.com/office/drawing/2014/main" val="3518286004"/>
                  </a:ext>
                </a:extLst>
              </a:tr>
              <a:tr h="759447">
                <a:tc>
                  <a:txBody>
                    <a:bodyPr/>
                    <a:lstStyle/>
                    <a:p>
                      <a:pPr algn="ctr"/>
                      <a:r>
                        <a:rPr lang="en-US" dirty="0"/>
                        <a:t>5</a:t>
                      </a:r>
                    </a:p>
                  </a:txBody>
                  <a:tcPr/>
                </a:tc>
                <a:tc>
                  <a:txBody>
                    <a:bodyPr/>
                    <a:lstStyle/>
                    <a:p>
                      <a:r>
                        <a:rPr lang="en-US" dirty="0"/>
                        <a:t>Garbage Bin Level</a:t>
                      </a:r>
                    </a:p>
                  </a:txBody>
                  <a:tcPr/>
                </a:tc>
                <a:tc>
                  <a:txBody>
                    <a:bodyPr/>
                    <a:lstStyle/>
                    <a:p>
                      <a:r>
                        <a:rPr lang="en-US" dirty="0"/>
                        <a:t>BinLevel</a:t>
                      </a:r>
                    </a:p>
                  </a:txBody>
                  <a:tcPr/>
                </a:tc>
                <a:tc>
                  <a:txBody>
                    <a:bodyPr/>
                    <a:lstStyle/>
                    <a:p>
                      <a:r>
                        <a:rPr lang="en-US" dirty="0"/>
                        <a:t>Display</a:t>
                      </a:r>
                    </a:p>
                  </a:txBody>
                  <a:tcPr/>
                </a:tc>
                <a:tc>
                  <a:txBody>
                    <a:bodyPr/>
                    <a:lstStyle/>
                    <a:p>
                      <a:r>
                        <a:rPr lang="en-US" dirty="0"/>
                        <a:t>Category(3)</a:t>
                      </a:r>
                    </a:p>
                  </a:txBody>
                  <a:tcPr/>
                </a:tc>
                <a:extLst>
                  <a:ext uri="{0D108BD9-81ED-4DB2-BD59-A6C34878D82A}">
                    <a16:rowId xmlns:a16="http://schemas.microsoft.com/office/drawing/2014/main" val="3413541863"/>
                  </a:ext>
                </a:extLst>
              </a:tr>
              <a:tr h="759447">
                <a:tc>
                  <a:txBody>
                    <a:bodyPr/>
                    <a:lstStyle/>
                    <a:p>
                      <a:pPr algn="ctr"/>
                      <a:r>
                        <a:rPr lang="en-US" dirty="0"/>
                        <a:t>6</a:t>
                      </a:r>
                    </a:p>
                  </a:txBody>
                  <a:tcPr/>
                </a:tc>
                <a:tc>
                  <a:txBody>
                    <a:bodyPr/>
                    <a:lstStyle/>
                    <a:p>
                      <a:r>
                        <a:rPr lang="en-US" dirty="0"/>
                        <a:t>Battery Level</a:t>
                      </a:r>
                    </a:p>
                  </a:txBody>
                  <a:tcPr/>
                </a:tc>
                <a:tc>
                  <a:txBody>
                    <a:bodyPr/>
                    <a:lstStyle/>
                    <a:p>
                      <a:r>
                        <a:rPr lang="en-US" dirty="0" err="1"/>
                        <a:t>Battery_Level</a:t>
                      </a:r>
                      <a:endParaRPr lang="en-US" dirty="0"/>
                    </a:p>
                  </a:txBody>
                  <a:tcPr/>
                </a:tc>
                <a:tc>
                  <a:txBody>
                    <a:bodyPr/>
                    <a:lstStyle/>
                    <a:p>
                      <a:r>
                        <a:rPr lang="en-US" dirty="0"/>
                        <a:t>Display</a:t>
                      </a:r>
                    </a:p>
                  </a:txBody>
                  <a:tcPr/>
                </a:tc>
                <a:tc>
                  <a:txBody>
                    <a:bodyPr/>
                    <a:lstStyle/>
                    <a:p>
                      <a:r>
                        <a:rPr lang="en-US" dirty="0"/>
                        <a:t>Percentage</a:t>
                      </a:r>
                    </a:p>
                  </a:txBody>
                  <a:tcPr/>
                </a:tc>
                <a:extLst>
                  <a:ext uri="{0D108BD9-81ED-4DB2-BD59-A6C34878D82A}">
                    <a16:rowId xmlns:a16="http://schemas.microsoft.com/office/drawing/2014/main" val="83129120"/>
                  </a:ext>
                </a:extLst>
              </a:tr>
              <a:tr h="759447">
                <a:tc>
                  <a:txBody>
                    <a:bodyPr/>
                    <a:lstStyle/>
                    <a:p>
                      <a:pPr algn="ctr"/>
                      <a:r>
                        <a:rPr lang="en-US" dirty="0"/>
                        <a:t>7</a:t>
                      </a:r>
                    </a:p>
                  </a:txBody>
                  <a:tcPr/>
                </a:tc>
                <a:tc>
                  <a:txBody>
                    <a:bodyPr/>
                    <a:lstStyle/>
                    <a:p>
                      <a:r>
                        <a:rPr lang="en-US" dirty="0"/>
                        <a:t>Counter</a:t>
                      </a:r>
                    </a:p>
                  </a:txBody>
                  <a:tcPr/>
                </a:tc>
                <a:tc>
                  <a:txBody>
                    <a:bodyPr/>
                    <a:lstStyle/>
                    <a:p>
                      <a:r>
                        <a:rPr lang="en-US" dirty="0"/>
                        <a:t>Counter</a:t>
                      </a:r>
                    </a:p>
                  </a:txBody>
                  <a:tcPr/>
                </a:tc>
                <a:tc>
                  <a:txBody>
                    <a:bodyPr/>
                    <a:lstStyle/>
                    <a:p>
                      <a:r>
                        <a:rPr lang="en-US" dirty="0"/>
                        <a:t>Display</a:t>
                      </a:r>
                    </a:p>
                  </a:txBody>
                  <a:tcPr/>
                </a:tc>
                <a:tc>
                  <a:txBody>
                    <a:bodyPr/>
                    <a:lstStyle/>
                    <a:p>
                      <a:r>
                        <a:rPr lang="en-US" dirty="0"/>
                        <a:t>No. of updates</a:t>
                      </a:r>
                    </a:p>
                  </a:txBody>
                  <a:tcPr/>
                </a:tc>
                <a:extLst>
                  <a:ext uri="{0D108BD9-81ED-4DB2-BD59-A6C34878D82A}">
                    <a16:rowId xmlns:a16="http://schemas.microsoft.com/office/drawing/2014/main" val="2608304394"/>
                  </a:ext>
                </a:extLst>
              </a:tr>
            </a:tbl>
          </a:graphicData>
        </a:graphic>
      </p:graphicFrame>
    </p:spTree>
    <p:extLst>
      <p:ext uri="{BB962C8B-B14F-4D97-AF65-F5344CB8AC3E}">
        <p14:creationId xmlns:p14="http://schemas.microsoft.com/office/powerpoint/2010/main" val="3073593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30A376-A2E7-4198-B764-8965CCE88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71" y="0"/>
            <a:ext cx="9599177" cy="6858000"/>
          </a:xfrm>
          <a:prstGeom prst="rect">
            <a:avLst/>
          </a:prstGeom>
        </p:spPr>
      </p:pic>
      <p:sp>
        <p:nvSpPr>
          <p:cNvPr id="4" name="TextBox 3">
            <a:extLst>
              <a:ext uri="{FF2B5EF4-FFF2-40B4-BE49-F238E27FC236}">
                <a16:creationId xmlns:a16="http://schemas.microsoft.com/office/drawing/2014/main" id="{DE606C67-B040-491C-AB97-479432DD7BC8}"/>
              </a:ext>
            </a:extLst>
          </p:cNvPr>
          <p:cNvSpPr txBox="1"/>
          <p:nvPr/>
        </p:nvSpPr>
        <p:spPr>
          <a:xfrm>
            <a:off x="9238268" y="3429000"/>
            <a:ext cx="2714920" cy="584775"/>
          </a:xfrm>
          <a:prstGeom prst="rect">
            <a:avLst/>
          </a:prstGeom>
          <a:noFill/>
        </p:spPr>
        <p:txBody>
          <a:bodyPr wrap="square" rtlCol="0">
            <a:spAutoFit/>
          </a:bodyPr>
          <a:lstStyle/>
          <a:p>
            <a:r>
              <a:rPr lang="en-US" sz="3200" dirty="0">
                <a:latin typeface="+mj-lt"/>
              </a:rPr>
              <a:t>Final Prototype</a:t>
            </a:r>
          </a:p>
        </p:txBody>
      </p:sp>
    </p:spTree>
    <p:extLst>
      <p:ext uri="{BB962C8B-B14F-4D97-AF65-F5344CB8AC3E}">
        <p14:creationId xmlns:p14="http://schemas.microsoft.com/office/powerpoint/2010/main" val="1266969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46EFC-D588-45BD-BA6D-DC8DF5F3D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01" y="0"/>
            <a:ext cx="11163365" cy="6858000"/>
          </a:xfrm>
          <a:prstGeom prst="rect">
            <a:avLst/>
          </a:prstGeom>
        </p:spPr>
      </p:pic>
    </p:spTree>
    <p:extLst>
      <p:ext uri="{BB962C8B-B14F-4D97-AF65-F5344CB8AC3E}">
        <p14:creationId xmlns:p14="http://schemas.microsoft.com/office/powerpoint/2010/main" val="1546032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DEEDE-6517-4448-8583-1347FCA4C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77" y="0"/>
            <a:ext cx="9606261" cy="6858000"/>
          </a:xfrm>
          <a:prstGeom prst="rect">
            <a:avLst/>
          </a:prstGeom>
        </p:spPr>
      </p:pic>
      <p:sp>
        <p:nvSpPr>
          <p:cNvPr id="4" name="TextBox 3">
            <a:extLst>
              <a:ext uri="{FF2B5EF4-FFF2-40B4-BE49-F238E27FC236}">
                <a16:creationId xmlns:a16="http://schemas.microsoft.com/office/drawing/2014/main" id="{1563B65E-E63F-4C35-809A-56A889DAEC78}"/>
              </a:ext>
            </a:extLst>
          </p:cNvPr>
          <p:cNvSpPr txBox="1"/>
          <p:nvPr/>
        </p:nvSpPr>
        <p:spPr>
          <a:xfrm>
            <a:off x="7940845" y="5333057"/>
            <a:ext cx="4001737" cy="584775"/>
          </a:xfrm>
          <a:prstGeom prst="rect">
            <a:avLst/>
          </a:prstGeom>
          <a:noFill/>
        </p:spPr>
        <p:txBody>
          <a:bodyPr wrap="square" rtlCol="0">
            <a:spAutoFit/>
          </a:bodyPr>
          <a:lstStyle/>
          <a:p>
            <a:r>
              <a:rPr lang="en-US" sz="3200" dirty="0">
                <a:latin typeface="+mj-lt"/>
              </a:rPr>
              <a:t>4. Create test device</a:t>
            </a:r>
          </a:p>
        </p:txBody>
      </p:sp>
    </p:spTree>
    <p:extLst>
      <p:ext uri="{BB962C8B-B14F-4D97-AF65-F5344CB8AC3E}">
        <p14:creationId xmlns:p14="http://schemas.microsoft.com/office/powerpoint/2010/main" val="3584517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26E5A6-F633-4D84-8CB8-8C9A75B9A1D4}"/>
              </a:ext>
            </a:extLst>
          </p:cNvPr>
          <p:cNvSpPr txBox="1"/>
          <p:nvPr/>
        </p:nvSpPr>
        <p:spPr>
          <a:xfrm>
            <a:off x="1219529" y="209776"/>
            <a:ext cx="4001737" cy="584775"/>
          </a:xfrm>
          <a:prstGeom prst="rect">
            <a:avLst/>
          </a:prstGeom>
          <a:noFill/>
        </p:spPr>
        <p:txBody>
          <a:bodyPr wrap="square" rtlCol="0">
            <a:spAutoFit/>
          </a:bodyPr>
          <a:lstStyle/>
          <a:p>
            <a:r>
              <a:rPr lang="en-US" sz="3200" dirty="0">
                <a:latin typeface="+mj-lt"/>
              </a:rPr>
              <a:t>5. Connect test device</a:t>
            </a:r>
          </a:p>
        </p:txBody>
      </p:sp>
      <p:sp>
        <p:nvSpPr>
          <p:cNvPr id="3" name="TextBox 2">
            <a:extLst>
              <a:ext uri="{FF2B5EF4-FFF2-40B4-BE49-F238E27FC236}">
                <a16:creationId xmlns:a16="http://schemas.microsoft.com/office/drawing/2014/main" id="{4CAAD0DE-CE42-4A70-8228-71C7F5EA0E0B}"/>
              </a:ext>
            </a:extLst>
          </p:cNvPr>
          <p:cNvSpPr txBox="1"/>
          <p:nvPr/>
        </p:nvSpPr>
        <p:spPr>
          <a:xfrm>
            <a:off x="1338601" y="921219"/>
            <a:ext cx="8220178" cy="646331"/>
          </a:xfrm>
          <a:prstGeom prst="rect">
            <a:avLst/>
          </a:prstGeom>
          <a:noFill/>
        </p:spPr>
        <p:txBody>
          <a:bodyPr wrap="square" rtlCol="0">
            <a:spAutoFit/>
          </a:bodyPr>
          <a:lstStyle/>
          <a:p>
            <a:r>
              <a:rPr lang="en-US" dirty="0"/>
              <a:t>After writing the code to interact with the cloud , start the device. Now your device is sending the data to the cloud and receiving the data from the cloud.</a:t>
            </a:r>
          </a:p>
        </p:txBody>
      </p:sp>
      <p:graphicFrame>
        <p:nvGraphicFramePr>
          <p:cNvPr id="8" name="Table 8">
            <a:extLst>
              <a:ext uri="{FF2B5EF4-FFF2-40B4-BE49-F238E27FC236}">
                <a16:creationId xmlns:a16="http://schemas.microsoft.com/office/drawing/2014/main" id="{2A9757C4-08B6-4E25-9DDC-AE9EB847D09D}"/>
              </a:ext>
            </a:extLst>
          </p:cNvPr>
          <p:cNvGraphicFramePr>
            <a:graphicFrameLocks noGrp="1"/>
          </p:cNvGraphicFramePr>
          <p:nvPr>
            <p:extLst>
              <p:ext uri="{D42A27DB-BD31-4B8C-83A1-F6EECF244321}">
                <p14:modId xmlns:p14="http://schemas.microsoft.com/office/powerpoint/2010/main" val="3333625999"/>
              </p:ext>
            </p:extLst>
          </p:nvPr>
        </p:nvGraphicFramePr>
        <p:xfrm>
          <a:off x="989815" y="1694218"/>
          <a:ext cx="10727704" cy="4967394"/>
        </p:xfrm>
        <a:graphic>
          <a:graphicData uri="http://schemas.openxmlformats.org/drawingml/2006/table">
            <a:tbl>
              <a:tblPr firstRow="1" bandRow="1">
                <a:tableStyleId>{00A15C55-8517-42AA-B614-E9B94910E393}</a:tableStyleId>
              </a:tblPr>
              <a:tblGrid>
                <a:gridCol w="1376313">
                  <a:extLst>
                    <a:ext uri="{9D8B030D-6E8A-4147-A177-3AD203B41FA5}">
                      <a16:colId xmlns:a16="http://schemas.microsoft.com/office/drawing/2014/main" val="974274776"/>
                    </a:ext>
                  </a:extLst>
                </a:gridCol>
                <a:gridCol w="1621410">
                  <a:extLst>
                    <a:ext uri="{9D8B030D-6E8A-4147-A177-3AD203B41FA5}">
                      <a16:colId xmlns:a16="http://schemas.microsoft.com/office/drawing/2014/main" val="3086095333"/>
                    </a:ext>
                  </a:extLst>
                </a:gridCol>
                <a:gridCol w="4892511">
                  <a:extLst>
                    <a:ext uri="{9D8B030D-6E8A-4147-A177-3AD203B41FA5}">
                      <a16:colId xmlns:a16="http://schemas.microsoft.com/office/drawing/2014/main" val="2537882688"/>
                    </a:ext>
                  </a:extLst>
                </a:gridCol>
                <a:gridCol w="2837470">
                  <a:extLst>
                    <a:ext uri="{9D8B030D-6E8A-4147-A177-3AD203B41FA5}">
                      <a16:colId xmlns:a16="http://schemas.microsoft.com/office/drawing/2014/main" val="3066228890"/>
                    </a:ext>
                  </a:extLst>
                </a:gridCol>
              </a:tblGrid>
              <a:tr h="630027">
                <a:tc>
                  <a:txBody>
                    <a:bodyPr/>
                    <a:lstStyle/>
                    <a:p>
                      <a:pPr algn="ctr"/>
                      <a:r>
                        <a:rPr lang="en-US" dirty="0"/>
                        <a:t>Switch No.</a:t>
                      </a:r>
                    </a:p>
                  </a:txBody>
                  <a:tcPr anchor="ctr"/>
                </a:tc>
                <a:tc>
                  <a:txBody>
                    <a:bodyPr/>
                    <a:lstStyle/>
                    <a:p>
                      <a:pPr algn="ctr"/>
                      <a:r>
                        <a:rPr lang="en-US"/>
                        <a:t>Functionality</a:t>
                      </a:r>
                    </a:p>
                  </a:txBody>
                  <a:tcPr anchor="ctr"/>
                </a:tc>
                <a:tc>
                  <a:txBody>
                    <a:bodyPr/>
                    <a:lstStyle/>
                    <a:p>
                      <a:pPr algn="ctr"/>
                      <a:r>
                        <a:rPr lang="en-US" dirty="0"/>
                        <a:t>Position 1 - Functionality</a:t>
                      </a:r>
                    </a:p>
                  </a:txBody>
                  <a:tcPr anchor="ctr"/>
                </a:tc>
                <a:tc>
                  <a:txBody>
                    <a:bodyPr/>
                    <a:lstStyle/>
                    <a:p>
                      <a:pPr algn="ctr"/>
                      <a:r>
                        <a:rPr lang="en-US" dirty="0"/>
                        <a:t>Position 2 - Functionality</a:t>
                      </a:r>
                    </a:p>
                  </a:txBody>
                  <a:tcPr anchor="ctr"/>
                </a:tc>
                <a:extLst>
                  <a:ext uri="{0D108BD9-81ED-4DB2-BD59-A6C34878D82A}">
                    <a16:rowId xmlns:a16="http://schemas.microsoft.com/office/drawing/2014/main" val="3353881514"/>
                  </a:ext>
                </a:extLst>
              </a:tr>
              <a:tr h="1411287">
                <a:tc>
                  <a:txBody>
                    <a:bodyPr/>
                    <a:lstStyle/>
                    <a:p>
                      <a:pPr algn="ctr"/>
                      <a:r>
                        <a:rPr lang="en-US" dirty="0"/>
                        <a:t>1</a:t>
                      </a:r>
                    </a:p>
                  </a:txBody>
                  <a:tcPr anchor="ctr"/>
                </a:tc>
                <a:tc>
                  <a:txBody>
                    <a:bodyPr/>
                    <a:lstStyle/>
                    <a:p>
                      <a:pPr algn="ctr"/>
                      <a:r>
                        <a:rPr lang="en-US" dirty="0"/>
                        <a:t>Program Mode</a:t>
                      </a:r>
                    </a:p>
                  </a:txBody>
                  <a:tcPr anchor="ctr"/>
                </a:tc>
                <a:tc>
                  <a:txBody>
                    <a:bodyPr/>
                    <a:lstStyle/>
                    <a:p>
                      <a:pPr algn="l"/>
                      <a:r>
                        <a:rPr lang="en-GB" b="1" dirty="0"/>
                        <a:t>MS</a:t>
                      </a:r>
                      <a:r>
                        <a:rPr lang="en-GB" dirty="0"/>
                        <a:t>： In this position, when connected to PC, Linkit One board will be shown as 10MB USB drive. The program will not execute in this mode. Any file that is copied to this drive can be read via the code.</a:t>
                      </a:r>
                    </a:p>
                  </a:txBody>
                  <a:tcPr anchor="ctr"/>
                </a:tc>
                <a:tc>
                  <a:txBody>
                    <a:bodyPr/>
                    <a:lstStyle/>
                    <a:p>
                      <a:pPr algn="l"/>
                      <a:r>
                        <a:rPr lang="en-GB" dirty="0"/>
                        <a:t>UART : This position is used to set the board to program mode. Firmware can be uploaded in this mode.</a:t>
                      </a:r>
                    </a:p>
                  </a:txBody>
                  <a:tcPr anchor="ctr"/>
                </a:tc>
                <a:extLst>
                  <a:ext uri="{0D108BD9-81ED-4DB2-BD59-A6C34878D82A}">
                    <a16:rowId xmlns:a16="http://schemas.microsoft.com/office/drawing/2014/main" val="715176097"/>
                  </a:ext>
                </a:extLst>
              </a:tr>
              <a:tr h="1411287">
                <a:tc>
                  <a:txBody>
                    <a:bodyPr/>
                    <a:lstStyle/>
                    <a:p>
                      <a:pPr algn="ctr"/>
                      <a:r>
                        <a:rPr lang="en-US" dirty="0"/>
                        <a:t>2</a:t>
                      </a:r>
                    </a:p>
                  </a:txBody>
                  <a:tcPr anchor="ctr"/>
                </a:tc>
                <a:tc>
                  <a:txBody>
                    <a:bodyPr/>
                    <a:lstStyle/>
                    <a:p>
                      <a:pPr algn="ctr"/>
                      <a:r>
                        <a:rPr lang="en-US"/>
                        <a:t>Power</a:t>
                      </a:r>
                    </a:p>
                  </a:txBody>
                  <a:tcPr anchor="ctr"/>
                </a:tc>
                <a:tc>
                  <a:txBody>
                    <a:bodyPr/>
                    <a:lstStyle/>
                    <a:p>
                      <a:pPr algn="l"/>
                      <a:r>
                        <a:rPr lang="en-GB" b="1"/>
                        <a:t>BAT</a:t>
                      </a:r>
                      <a:r>
                        <a:rPr lang="en-GB"/>
                        <a:t>： Board powered by Li-ion Battery. To charge battery, set the switch to this position and connect the board to PC.</a:t>
                      </a:r>
                    </a:p>
                  </a:txBody>
                  <a:tcPr anchor="ctr"/>
                </a:tc>
                <a:tc>
                  <a:txBody>
                    <a:bodyPr/>
                    <a:lstStyle/>
                    <a:p>
                      <a:pPr algn="l"/>
                      <a:r>
                        <a:rPr lang="en-GB" b="1" dirty="0"/>
                        <a:t>USB: </a:t>
                      </a:r>
                      <a:r>
                        <a:rPr lang="en-GB" dirty="0"/>
                        <a:t>Board powered by USB port. Set the switch to this position when there is no battery connected to program the board.</a:t>
                      </a:r>
                    </a:p>
                  </a:txBody>
                  <a:tcPr anchor="ctr"/>
                </a:tc>
                <a:extLst>
                  <a:ext uri="{0D108BD9-81ED-4DB2-BD59-A6C34878D82A}">
                    <a16:rowId xmlns:a16="http://schemas.microsoft.com/office/drawing/2014/main" val="2151994341"/>
                  </a:ext>
                </a:extLst>
              </a:tr>
              <a:tr h="1411287">
                <a:tc>
                  <a:txBody>
                    <a:bodyPr/>
                    <a:lstStyle/>
                    <a:p>
                      <a:pPr algn="ctr"/>
                      <a:r>
                        <a:rPr lang="en-US" dirty="0"/>
                        <a:t>3</a:t>
                      </a:r>
                    </a:p>
                  </a:txBody>
                  <a:tcPr anchor="ctr"/>
                </a:tc>
                <a:tc>
                  <a:txBody>
                    <a:bodyPr/>
                    <a:lstStyle/>
                    <a:p>
                      <a:pPr algn="ctr"/>
                      <a:r>
                        <a:rPr lang="en-US" dirty="0"/>
                        <a:t>SD/SPI</a:t>
                      </a:r>
                    </a:p>
                  </a:txBody>
                  <a:tcPr anchor="ctr"/>
                </a:tc>
                <a:tc>
                  <a:txBody>
                    <a:bodyPr/>
                    <a:lstStyle/>
                    <a:p>
                      <a:pPr algn="l"/>
                      <a:r>
                        <a:rPr lang="en-GB" b="1"/>
                        <a:t>SPI</a:t>
                      </a:r>
                      <a:r>
                        <a:rPr lang="en-GB"/>
                        <a:t>：This position allows access of external SPI pins (D10 - D13)</a:t>
                      </a:r>
                    </a:p>
                  </a:txBody>
                  <a:tcPr anchor="ctr"/>
                </a:tc>
                <a:tc>
                  <a:txBody>
                    <a:bodyPr/>
                    <a:lstStyle/>
                    <a:p>
                      <a:pPr algn="l"/>
                      <a:r>
                        <a:rPr lang="en-GB" b="1" dirty="0"/>
                        <a:t>SD: </a:t>
                      </a:r>
                      <a:r>
                        <a:rPr lang="en-GB" dirty="0"/>
                        <a:t>This position allows the code to access SD card. This mode also disables access of SPI pins (D10-D13).</a:t>
                      </a:r>
                    </a:p>
                  </a:txBody>
                  <a:tcPr anchor="ctr"/>
                </a:tc>
                <a:extLst>
                  <a:ext uri="{0D108BD9-81ED-4DB2-BD59-A6C34878D82A}">
                    <a16:rowId xmlns:a16="http://schemas.microsoft.com/office/drawing/2014/main" val="3215767187"/>
                  </a:ext>
                </a:extLst>
              </a:tr>
            </a:tbl>
          </a:graphicData>
        </a:graphic>
      </p:graphicFrame>
    </p:spTree>
    <p:extLst>
      <p:ext uri="{BB962C8B-B14F-4D97-AF65-F5344CB8AC3E}">
        <p14:creationId xmlns:p14="http://schemas.microsoft.com/office/powerpoint/2010/main" val="2755036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53B3B-1D75-444C-8921-3F17D2E24489}"/>
              </a:ext>
            </a:extLst>
          </p:cNvPr>
          <p:cNvSpPr txBox="1"/>
          <p:nvPr/>
        </p:nvSpPr>
        <p:spPr>
          <a:xfrm>
            <a:off x="1219528" y="4035172"/>
            <a:ext cx="5369807" cy="584775"/>
          </a:xfrm>
          <a:prstGeom prst="rect">
            <a:avLst/>
          </a:prstGeom>
          <a:noFill/>
        </p:spPr>
        <p:txBody>
          <a:bodyPr wrap="square" rtlCol="0">
            <a:spAutoFit/>
          </a:bodyPr>
          <a:lstStyle/>
          <a:p>
            <a:r>
              <a:rPr lang="en-US" sz="3200" dirty="0">
                <a:latin typeface="+mj-lt"/>
              </a:rPr>
              <a:t>9. Manage released  devices</a:t>
            </a:r>
          </a:p>
        </p:txBody>
      </p:sp>
      <p:sp>
        <p:nvSpPr>
          <p:cNvPr id="3" name="TextBox 2">
            <a:extLst>
              <a:ext uri="{FF2B5EF4-FFF2-40B4-BE49-F238E27FC236}">
                <a16:creationId xmlns:a16="http://schemas.microsoft.com/office/drawing/2014/main" id="{0C86BE0D-8969-4EA5-AB7C-E6663EEDE2D2}"/>
              </a:ext>
            </a:extLst>
          </p:cNvPr>
          <p:cNvSpPr txBox="1"/>
          <p:nvPr/>
        </p:nvSpPr>
        <p:spPr>
          <a:xfrm>
            <a:off x="1219528" y="2903369"/>
            <a:ext cx="4001737" cy="584775"/>
          </a:xfrm>
          <a:prstGeom prst="rect">
            <a:avLst/>
          </a:prstGeom>
          <a:noFill/>
        </p:spPr>
        <p:txBody>
          <a:bodyPr wrap="square" rtlCol="0">
            <a:spAutoFit/>
          </a:bodyPr>
          <a:lstStyle/>
          <a:p>
            <a:r>
              <a:rPr lang="en-US" sz="3200" dirty="0">
                <a:latin typeface="+mj-lt"/>
              </a:rPr>
              <a:t>8. Create device</a:t>
            </a:r>
          </a:p>
        </p:txBody>
      </p:sp>
      <p:sp>
        <p:nvSpPr>
          <p:cNvPr id="4" name="TextBox 3">
            <a:extLst>
              <a:ext uri="{FF2B5EF4-FFF2-40B4-BE49-F238E27FC236}">
                <a16:creationId xmlns:a16="http://schemas.microsoft.com/office/drawing/2014/main" id="{C216EE77-C619-45A8-8698-2E1CF550AE67}"/>
              </a:ext>
            </a:extLst>
          </p:cNvPr>
          <p:cNvSpPr txBox="1"/>
          <p:nvPr/>
        </p:nvSpPr>
        <p:spPr>
          <a:xfrm>
            <a:off x="1219529" y="1771566"/>
            <a:ext cx="4306866" cy="584775"/>
          </a:xfrm>
          <a:prstGeom prst="rect">
            <a:avLst/>
          </a:prstGeom>
          <a:noFill/>
        </p:spPr>
        <p:txBody>
          <a:bodyPr wrap="square" rtlCol="0">
            <a:spAutoFit/>
          </a:bodyPr>
          <a:lstStyle/>
          <a:p>
            <a:r>
              <a:rPr lang="en-US" sz="3200" dirty="0">
                <a:latin typeface="+mj-lt"/>
              </a:rPr>
              <a:t>7. Beta release prototype</a:t>
            </a:r>
          </a:p>
        </p:txBody>
      </p:sp>
      <p:sp>
        <p:nvSpPr>
          <p:cNvPr id="5" name="TextBox 4">
            <a:extLst>
              <a:ext uri="{FF2B5EF4-FFF2-40B4-BE49-F238E27FC236}">
                <a16:creationId xmlns:a16="http://schemas.microsoft.com/office/drawing/2014/main" id="{E74E2CA3-C5C0-4605-AFC8-B4C632D25469}"/>
              </a:ext>
            </a:extLst>
          </p:cNvPr>
          <p:cNvSpPr txBox="1"/>
          <p:nvPr/>
        </p:nvSpPr>
        <p:spPr>
          <a:xfrm>
            <a:off x="1219529" y="639763"/>
            <a:ext cx="6962938" cy="584775"/>
          </a:xfrm>
          <a:prstGeom prst="rect">
            <a:avLst/>
          </a:prstGeom>
          <a:noFill/>
        </p:spPr>
        <p:txBody>
          <a:bodyPr wrap="square" rtlCol="0">
            <a:spAutoFit/>
          </a:bodyPr>
          <a:lstStyle/>
          <a:p>
            <a:r>
              <a:rPr lang="en-US" sz="3200" dirty="0">
                <a:latin typeface="+mj-lt"/>
              </a:rPr>
              <a:t>6. Manage and control the test device</a:t>
            </a:r>
          </a:p>
        </p:txBody>
      </p:sp>
    </p:spTree>
    <p:extLst>
      <p:ext uri="{BB962C8B-B14F-4D97-AF65-F5344CB8AC3E}">
        <p14:creationId xmlns:p14="http://schemas.microsoft.com/office/powerpoint/2010/main" val="3538572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D0C66F-364B-482D-81FC-352C598BEFDC}"/>
              </a:ext>
            </a:extLst>
          </p:cNvPr>
          <p:cNvSpPr>
            <a:spLocks noGrp="1"/>
          </p:cNvSpPr>
          <p:nvPr>
            <p:ph type="body" sz="half" idx="2"/>
          </p:nvPr>
        </p:nvSpPr>
        <p:spPr>
          <a:xfrm>
            <a:off x="7673418" y="2551837"/>
            <a:ext cx="4518582" cy="1754325"/>
          </a:xfrm>
        </p:spPr>
        <p:txBody>
          <a:bodyPr>
            <a:normAutofit fontScale="77500" lnSpcReduction="20000"/>
          </a:bodyPr>
          <a:lstStyle/>
          <a:p>
            <a:pPr marL="285750" indent="-285750">
              <a:buClr>
                <a:schemeClr val="accent1"/>
              </a:buClr>
              <a:buFont typeface="Wingdings" panose="05000000000000000000" pitchFamily="2" charset="2"/>
              <a:buChar char="Ø"/>
            </a:pPr>
            <a:r>
              <a:rPr lang="en-US" sz="3600" dirty="0"/>
              <a:t>Setup up the development environment</a:t>
            </a:r>
          </a:p>
          <a:p>
            <a:pPr marL="285750" indent="-285750">
              <a:buClr>
                <a:schemeClr val="accent1"/>
              </a:buClr>
              <a:buFont typeface="Wingdings" panose="05000000000000000000" pitchFamily="2" charset="2"/>
              <a:buChar char="Ø"/>
            </a:pPr>
            <a:r>
              <a:rPr lang="en-US" sz="3600" dirty="0"/>
              <a:t>Application Development </a:t>
            </a:r>
          </a:p>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1DDD04CE-8E04-46BF-AFA7-4956BEAE0467}"/>
              </a:ext>
            </a:extLst>
          </p:cNvPr>
          <p:cNvSpPr txBox="1"/>
          <p:nvPr/>
        </p:nvSpPr>
        <p:spPr>
          <a:xfrm>
            <a:off x="568752" y="2033572"/>
            <a:ext cx="6737021"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8B323"/>
                </a:solidFill>
                <a:effectLst/>
                <a:uLnTx/>
                <a:uFillTx/>
                <a:latin typeface="Gill Sans MT" panose="020B0502020104020203"/>
                <a:ea typeface="+mn-ea"/>
                <a:cs typeface="+mn-cs"/>
              </a:rPr>
              <a:t>Step 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Gill Sans MT" panose="020B0502020104020203"/>
                <a:ea typeface="+mn-ea"/>
                <a:cs typeface="+mn-cs"/>
              </a:rPr>
              <a:t>S/W Development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5400" dirty="0">
                <a:solidFill>
                  <a:prstClr val="black"/>
                </a:solidFill>
                <a:latin typeface="Gill Sans MT" panose="020B0502020104020203"/>
              </a:rPr>
              <a:t>(Application Program)</a:t>
            </a:r>
            <a:endParaRPr kumimoji="0" lang="en-US" sz="54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33562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A8FB0E-CD36-4BB2-AAAB-CDE3B0BF5FC2}"/>
              </a:ext>
            </a:extLst>
          </p:cNvPr>
          <p:cNvSpPr txBox="1"/>
          <p:nvPr/>
        </p:nvSpPr>
        <p:spPr>
          <a:xfrm>
            <a:off x="1146927" y="522761"/>
            <a:ext cx="10052115" cy="861774"/>
          </a:xfrm>
          <a:prstGeom prst="rect">
            <a:avLst/>
          </a:prstGeom>
          <a:noFill/>
        </p:spPr>
        <p:txBody>
          <a:bodyPr wrap="square" rtlCol="0">
            <a:spAutoFit/>
          </a:bodyPr>
          <a:lstStyle/>
          <a:p>
            <a:r>
              <a:rPr lang="en-US" sz="5000" dirty="0">
                <a:solidFill>
                  <a:schemeClr val="accent1"/>
                </a:solidFill>
              </a:rPr>
              <a:t>Set up the development environment</a:t>
            </a:r>
          </a:p>
        </p:txBody>
      </p:sp>
      <p:sp>
        <p:nvSpPr>
          <p:cNvPr id="3" name="TextBox 2">
            <a:extLst>
              <a:ext uri="{FF2B5EF4-FFF2-40B4-BE49-F238E27FC236}">
                <a16:creationId xmlns:a16="http://schemas.microsoft.com/office/drawing/2014/main" id="{D678BF05-B130-4390-B81D-8EA33F0D68AC}"/>
              </a:ext>
            </a:extLst>
          </p:cNvPr>
          <p:cNvSpPr txBox="1"/>
          <p:nvPr/>
        </p:nvSpPr>
        <p:spPr>
          <a:xfrm>
            <a:off x="1146927" y="1688720"/>
            <a:ext cx="9851506" cy="2862322"/>
          </a:xfrm>
          <a:prstGeom prst="rect">
            <a:avLst/>
          </a:prstGeom>
          <a:noFill/>
        </p:spPr>
        <p:txBody>
          <a:bodyPr wrap="square" rtlCol="0">
            <a:spAutoFit/>
          </a:bodyPr>
          <a:lstStyle/>
          <a:p>
            <a:r>
              <a:rPr lang="en-US" dirty="0"/>
              <a:t>We have used the Linkit one board in Windows environment. The process of setting up the board in windows is as follows:</a:t>
            </a:r>
          </a:p>
          <a:p>
            <a:endParaRPr lang="en-US" dirty="0"/>
          </a:p>
          <a:p>
            <a:pPr marL="285750" indent="-285750">
              <a:buFont typeface="Arial" panose="020B0604020202020204" pitchFamily="34" charset="0"/>
              <a:buChar char="•"/>
            </a:pPr>
            <a:r>
              <a:rPr lang="en-US" dirty="0"/>
              <a:t>Installing Arduino IDE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Installing Linkit ONE SDK (Just a plug-in to Arduino IDE)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Configure Arduino IDE to use a Linkit ONE development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project</a:t>
            </a:r>
          </a:p>
        </p:txBody>
      </p:sp>
      <p:sp>
        <p:nvSpPr>
          <p:cNvPr id="4" name="TextBox 3">
            <a:extLst>
              <a:ext uri="{FF2B5EF4-FFF2-40B4-BE49-F238E27FC236}">
                <a16:creationId xmlns:a16="http://schemas.microsoft.com/office/drawing/2014/main" id="{34C73FED-0DF0-447A-8E93-0C78539E2A52}"/>
              </a:ext>
            </a:extLst>
          </p:cNvPr>
          <p:cNvSpPr txBox="1"/>
          <p:nvPr/>
        </p:nvSpPr>
        <p:spPr>
          <a:xfrm>
            <a:off x="1146927" y="4741682"/>
            <a:ext cx="8826632" cy="646331"/>
          </a:xfrm>
          <a:prstGeom prst="rect">
            <a:avLst/>
          </a:prstGeom>
          <a:noFill/>
        </p:spPr>
        <p:txBody>
          <a:bodyPr wrap="square" rtlCol="0">
            <a:spAutoFit/>
          </a:bodyPr>
          <a:lstStyle/>
          <a:p>
            <a:r>
              <a:rPr lang="en-US" dirty="0">
                <a:hlinkClick r:id="rId2"/>
              </a:rPr>
              <a:t>https://docs.labs.mediatek.com/resource/linkit-one/en/getting-started/get-started-on-windows/install-the-arduino-ide-and-linkit-one-sdk</a:t>
            </a:r>
            <a:endParaRPr lang="en-US" dirty="0"/>
          </a:p>
        </p:txBody>
      </p:sp>
    </p:spTree>
    <p:extLst>
      <p:ext uri="{BB962C8B-B14F-4D97-AF65-F5344CB8AC3E}">
        <p14:creationId xmlns:p14="http://schemas.microsoft.com/office/powerpoint/2010/main" val="1761561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4D57-3E7A-4456-ADED-C974EA89548D}"/>
              </a:ext>
            </a:extLst>
          </p:cNvPr>
          <p:cNvSpPr>
            <a:spLocks noGrp="1"/>
          </p:cNvSpPr>
          <p:nvPr>
            <p:ph type="title"/>
          </p:nvPr>
        </p:nvSpPr>
        <p:spPr>
          <a:xfrm>
            <a:off x="1251678" y="646335"/>
            <a:ext cx="10178322" cy="1492132"/>
          </a:xfrm>
        </p:spPr>
        <p:txBody>
          <a:bodyPr/>
          <a:lstStyle/>
          <a:p>
            <a:r>
              <a:rPr lang="en-US" dirty="0"/>
              <a:t>Reasons why we need smart bins</a:t>
            </a:r>
          </a:p>
        </p:txBody>
      </p:sp>
      <p:sp>
        <p:nvSpPr>
          <p:cNvPr id="3" name="Content Placeholder 2">
            <a:extLst>
              <a:ext uri="{FF2B5EF4-FFF2-40B4-BE49-F238E27FC236}">
                <a16:creationId xmlns:a16="http://schemas.microsoft.com/office/drawing/2014/main" id="{A7A0B2AE-446A-4A1B-955B-2CD0CBCE14D2}"/>
              </a:ext>
            </a:extLst>
          </p:cNvPr>
          <p:cNvSpPr>
            <a:spLocks noGrp="1"/>
          </p:cNvSpPr>
          <p:nvPr>
            <p:ph idx="1"/>
          </p:nvPr>
        </p:nvSpPr>
        <p:spPr>
          <a:xfrm>
            <a:off x="1251678" y="1956063"/>
            <a:ext cx="10178322" cy="4350469"/>
          </a:xfrm>
        </p:spPr>
        <p:txBody>
          <a:bodyPr>
            <a:normAutofit/>
          </a:bodyPr>
          <a:lstStyle/>
          <a:p>
            <a:r>
              <a:rPr lang="en-GB" sz="2800" dirty="0"/>
              <a:t>A reduction in the number of waste collections needed by up to 80%, resulting in less manpower, emissions, fuel use and traffic congestion</a:t>
            </a:r>
          </a:p>
          <a:p>
            <a:r>
              <a:rPr lang="en-GB" sz="2800" dirty="0"/>
              <a:t>A reduction in the number of waste bins needed</a:t>
            </a:r>
          </a:p>
          <a:p>
            <a:r>
              <a:rPr lang="en-GB" sz="2800" dirty="0"/>
              <a:t>Analytics data to manage collection routes and the placement of bins more effectively</a:t>
            </a:r>
          </a:p>
          <a:p>
            <a:r>
              <a:rPr lang="en-GB" sz="2800" dirty="0"/>
              <a:t>Improved environment (i.e. no overflowing bins and less unpleasant odours)</a:t>
            </a:r>
          </a:p>
          <a:p>
            <a:pPr marL="0" indent="0">
              <a:buNone/>
            </a:pPr>
            <a:endParaRPr lang="en-US" dirty="0"/>
          </a:p>
        </p:txBody>
      </p:sp>
    </p:spTree>
    <p:extLst>
      <p:ext uri="{BB962C8B-B14F-4D97-AF65-F5344CB8AC3E}">
        <p14:creationId xmlns:p14="http://schemas.microsoft.com/office/powerpoint/2010/main" val="3656954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7E6026-3796-4126-8C53-8D41E37A05D0}"/>
              </a:ext>
            </a:extLst>
          </p:cNvPr>
          <p:cNvSpPr txBox="1"/>
          <p:nvPr/>
        </p:nvSpPr>
        <p:spPr>
          <a:xfrm>
            <a:off x="1187115" y="154069"/>
            <a:ext cx="10322350" cy="861774"/>
          </a:xfrm>
          <a:prstGeom prst="rect">
            <a:avLst/>
          </a:prstGeom>
          <a:noFill/>
        </p:spPr>
        <p:txBody>
          <a:bodyPr wrap="square" rtlCol="0">
            <a:spAutoFit/>
          </a:bodyPr>
          <a:lstStyle/>
          <a:p>
            <a:r>
              <a:rPr lang="en-US" sz="5000" dirty="0">
                <a:solidFill>
                  <a:schemeClr val="accent1"/>
                </a:solidFill>
              </a:rPr>
              <a:t>S/W development on Linkit one board</a:t>
            </a:r>
          </a:p>
        </p:txBody>
      </p:sp>
      <p:sp>
        <p:nvSpPr>
          <p:cNvPr id="3" name="TextBox 2">
            <a:extLst>
              <a:ext uri="{FF2B5EF4-FFF2-40B4-BE49-F238E27FC236}">
                <a16:creationId xmlns:a16="http://schemas.microsoft.com/office/drawing/2014/main" id="{65A6779D-5588-4A31-8B7D-1172073BC90D}"/>
              </a:ext>
            </a:extLst>
          </p:cNvPr>
          <p:cNvSpPr txBox="1"/>
          <p:nvPr/>
        </p:nvSpPr>
        <p:spPr>
          <a:xfrm>
            <a:off x="1187115" y="1151362"/>
            <a:ext cx="3625516" cy="369332"/>
          </a:xfrm>
          <a:prstGeom prst="rect">
            <a:avLst/>
          </a:prstGeom>
          <a:noFill/>
        </p:spPr>
        <p:txBody>
          <a:bodyPr wrap="square" rtlCol="0">
            <a:spAutoFit/>
          </a:bodyPr>
          <a:lstStyle/>
          <a:p>
            <a:r>
              <a:rPr lang="en-US" b="1" dirty="0"/>
              <a:t>Arduino Constructs :</a:t>
            </a:r>
            <a:endParaRPr lang="en-US" dirty="0"/>
          </a:p>
        </p:txBody>
      </p:sp>
      <p:sp>
        <p:nvSpPr>
          <p:cNvPr id="4" name="TextBox 3">
            <a:extLst>
              <a:ext uri="{FF2B5EF4-FFF2-40B4-BE49-F238E27FC236}">
                <a16:creationId xmlns:a16="http://schemas.microsoft.com/office/drawing/2014/main" id="{EA431017-A818-47FB-B7BD-34D43ECAC698}"/>
              </a:ext>
            </a:extLst>
          </p:cNvPr>
          <p:cNvSpPr txBox="1"/>
          <p:nvPr/>
        </p:nvSpPr>
        <p:spPr>
          <a:xfrm>
            <a:off x="1187116" y="1622257"/>
            <a:ext cx="7828547" cy="1200329"/>
          </a:xfrm>
          <a:prstGeom prst="rect">
            <a:avLst/>
          </a:prstGeom>
          <a:noFill/>
        </p:spPr>
        <p:txBody>
          <a:bodyPr wrap="square" rtlCol="0">
            <a:spAutoFit/>
          </a:bodyPr>
          <a:lstStyle/>
          <a:p>
            <a:r>
              <a:rPr lang="en-US" dirty="0"/>
              <a:t>Two default functions are there for every project in Arduino IDE</a:t>
            </a:r>
          </a:p>
          <a:p>
            <a:r>
              <a:rPr lang="en-US" dirty="0"/>
              <a:t>Setup function -&gt; Executed only once after reset. Sensor initialization is done here.</a:t>
            </a:r>
          </a:p>
          <a:p>
            <a:r>
              <a:rPr lang="en-US" dirty="0"/>
              <a:t>Loop function -&gt; Executed repeatedly like a while(1) loop in micro controllers.</a:t>
            </a:r>
          </a:p>
        </p:txBody>
      </p:sp>
      <p:sp>
        <p:nvSpPr>
          <p:cNvPr id="5" name="TextBox 4">
            <a:extLst>
              <a:ext uri="{FF2B5EF4-FFF2-40B4-BE49-F238E27FC236}">
                <a16:creationId xmlns:a16="http://schemas.microsoft.com/office/drawing/2014/main" id="{24AB888E-62F8-499B-B85C-184743007797}"/>
              </a:ext>
            </a:extLst>
          </p:cNvPr>
          <p:cNvSpPr txBox="1"/>
          <p:nvPr/>
        </p:nvSpPr>
        <p:spPr>
          <a:xfrm>
            <a:off x="1188603" y="3561351"/>
            <a:ext cx="3912785" cy="369332"/>
          </a:xfrm>
          <a:prstGeom prst="rect">
            <a:avLst/>
          </a:prstGeom>
          <a:noFill/>
        </p:spPr>
        <p:txBody>
          <a:bodyPr wrap="square" rtlCol="0">
            <a:spAutoFit/>
          </a:bodyPr>
          <a:lstStyle/>
          <a:p>
            <a:r>
              <a:rPr lang="en-US" b="1" dirty="0"/>
              <a:t>Accessing components on board:</a:t>
            </a:r>
            <a:endParaRPr lang="en-US" dirty="0"/>
          </a:p>
        </p:txBody>
      </p:sp>
      <p:sp>
        <p:nvSpPr>
          <p:cNvPr id="6" name="TextBox 5">
            <a:extLst>
              <a:ext uri="{FF2B5EF4-FFF2-40B4-BE49-F238E27FC236}">
                <a16:creationId xmlns:a16="http://schemas.microsoft.com/office/drawing/2014/main" id="{A15B2084-E16F-4BB0-BD8B-183B9984350A}"/>
              </a:ext>
            </a:extLst>
          </p:cNvPr>
          <p:cNvSpPr txBox="1"/>
          <p:nvPr/>
        </p:nvSpPr>
        <p:spPr>
          <a:xfrm>
            <a:off x="1187115" y="4035414"/>
            <a:ext cx="7828547" cy="646331"/>
          </a:xfrm>
          <a:prstGeom prst="rect">
            <a:avLst/>
          </a:prstGeom>
          <a:noFill/>
        </p:spPr>
        <p:txBody>
          <a:bodyPr wrap="square" rtlCol="0">
            <a:spAutoFit/>
          </a:bodyPr>
          <a:lstStyle/>
          <a:p>
            <a:r>
              <a:rPr lang="en-US" dirty="0"/>
              <a:t>The hardware on the board can be accessed only through the software interface given by Mediatek. All the feature of board are exposed as classes in this interface.</a:t>
            </a:r>
          </a:p>
        </p:txBody>
      </p:sp>
      <p:sp>
        <p:nvSpPr>
          <p:cNvPr id="7" name="TextBox 6">
            <a:extLst>
              <a:ext uri="{FF2B5EF4-FFF2-40B4-BE49-F238E27FC236}">
                <a16:creationId xmlns:a16="http://schemas.microsoft.com/office/drawing/2014/main" id="{B01186BB-40D8-4543-9CD7-FFB1F5778D77}"/>
              </a:ext>
            </a:extLst>
          </p:cNvPr>
          <p:cNvSpPr txBox="1"/>
          <p:nvPr/>
        </p:nvSpPr>
        <p:spPr>
          <a:xfrm>
            <a:off x="1187114" y="5122765"/>
            <a:ext cx="8145421" cy="646331"/>
          </a:xfrm>
          <a:prstGeom prst="rect">
            <a:avLst/>
          </a:prstGeom>
          <a:noFill/>
        </p:spPr>
        <p:txBody>
          <a:bodyPr wrap="square" rtlCol="0">
            <a:spAutoFit/>
          </a:bodyPr>
          <a:lstStyle/>
          <a:p>
            <a:r>
              <a:rPr lang="en-US" dirty="0">
                <a:hlinkClick r:id="rId2"/>
              </a:rPr>
              <a:t>http://labs.mediatek.com/api/linkit-one/frames.html?frmname=topic&amp;frmfile=index.html</a:t>
            </a:r>
            <a:endParaRPr lang="en-US" dirty="0"/>
          </a:p>
        </p:txBody>
      </p:sp>
    </p:spTree>
    <p:extLst>
      <p:ext uri="{BB962C8B-B14F-4D97-AF65-F5344CB8AC3E}">
        <p14:creationId xmlns:p14="http://schemas.microsoft.com/office/powerpoint/2010/main" val="460236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E064B-3C3F-4C8C-B7F5-C6731A57CA7F}"/>
              </a:ext>
            </a:extLst>
          </p:cNvPr>
          <p:cNvSpPr txBox="1"/>
          <p:nvPr/>
        </p:nvSpPr>
        <p:spPr>
          <a:xfrm>
            <a:off x="1187114" y="898787"/>
            <a:ext cx="10322350" cy="861774"/>
          </a:xfrm>
          <a:prstGeom prst="rect">
            <a:avLst/>
          </a:prstGeom>
          <a:noFill/>
        </p:spPr>
        <p:txBody>
          <a:bodyPr wrap="square" rtlCol="0">
            <a:spAutoFit/>
          </a:bodyPr>
          <a:lstStyle/>
          <a:p>
            <a:r>
              <a:rPr lang="en-US" sz="5000" dirty="0">
                <a:solidFill>
                  <a:schemeClr val="accent1"/>
                </a:solidFill>
              </a:rPr>
              <a:t>Http GET and POST from the board</a:t>
            </a:r>
          </a:p>
        </p:txBody>
      </p:sp>
      <p:sp>
        <p:nvSpPr>
          <p:cNvPr id="3" name="TextBox 2">
            <a:extLst>
              <a:ext uri="{FF2B5EF4-FFF2-40B4-BE49-F238E27FC236}">
                <a16:creationId xmlns:a16="http://schemas.microsoft.com/office/drawing/2014/main" id="{D3BA0CAD-C348-4337-925F-421EC84CE242}"/>
              </a:ext>
            </a:extLst>
          </p:cNvPr>
          <p:cNvSpPr txBox="1"/>
          <p:nvPr/>
        </p:nvSpPr>
        <p:spPr>
          <a:xfrm>
            <a:off x="1535657" y="2523241"/>
            <a:ext cx="9625263" cy="2308324"/>
          </a:xfrm>
          <a:prstGeom prst="rect">
            <a:avLst/>
          </a:prstGeom>
          <a:noFill/>
        </p:spPr>
        <p:txBody>
          <a:bodyPr wrap="square" rtlCol="0">
            <a:spAutoFit/>
          </a:bodyPr>
          <a:lstStyle/>
          <a:p>
            <a:r>
              <a:rPr lang="en-US" dirty="0"/>
              <a:t>The remote module has to interact with the cloud to update any sensor value or get any configuration change.</a:t>
            </a:r>
          </a:p>
          <a:p>
            <a:endParaRPr lang="en-US" dirty="0"/>
          </a:p>
          <a:p>
            <a:r>
              <a:rPr lang="en-US" dirty="0"/>
              <a:t>Refer to the Mediatek cloud APIs </a:t>
            </a:r>
            <a:r>
              <a:rPr lang="en-US" b="1" dirty="0"/>
              <a:t>to UPLOAD DATA POINTS (POST) </a:t>
            </a:r>
            <a:r>
              <a:rPr lang="en-US" dirty="0"/>
              <a:t>and </a:t>
            </a:r>
            <a:r>
              <a:rPr lang="en-US" b="1" dirty="0"/>
              <a:t>RETRIEVE DATA POINTS (GET)</a:t>
            </a:r>
            <a:r>
              <a:rPr lang="en-US" dirty="0"/>
              <a:t>. </a:t>
            </a:r>
            <a:r>
              <a:rPr lang="en-US" b="1" dirty="0"/>
              <a:t>CSV</a:t>
            </a:r>
            <a:r>
              <a:rPr lang="en-US" dirty="0"/>
              <a:t> format is used in the app.</a:t>
            </a:r>
          </a:p>
          <a:p>
            <a:endParaRPr lang="en-US" dirty="0"/>
          </a:p>
          <a:p>
            <a:r>
              <a:rPr lang="en-US" dirty="0"/>
              <a:t>Go to </a:t>
            </a:r>
            <a:r>
              <a:rPr lang="en-US" b="1" dirty="0"/>
              <a:t>Resources </a:t>
            </a:r>
            <a:r>
              <a:rPr lang="en-US" b="1" dirty="0">
                <a:sym typeface="Wingdings" panose="05000000000000000000" pitchFamily="2" charset="2"/>
              </a:rPr>
              <a:t></a:t>
            </a:r>
            <a:r>
              <a:rPr lang="en-US" dirty="0"/>
              <a:t> </a:t>
            </a:r>
            <a:r>
              <a:rPr lang="en-US" b="1" dirty="0"/>
              <a:t>API references </a:t>
            </a:r>
            <a:r>
              <a:rPr lang="en-US" dirty="0"/>
              <a:t>(in your mediatek cloud sandbox account) to find out how to interact with the Mediatek cloud.</a:t>
            </a:r>
          </a:p>
        </p:txBody>
      </p:sp>
    </p:spTree>
    <p:extLst>
      <p:ext uri="{BB962C8B-B14F-4D97-AF65-F5344CB8AC3E}">
        <p14:creationId xmlns:p14="http://schemas.microsoft.com/office/powerpoint/2010/main" val="3701840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F6625EC-C03D-4D73-A62F-3425BA5229D0}"/>
              </a:ext>
            </a:extLst>
          </p:cNvPr>
          <p:cNvSpPr>
            <a:spLocks noChangeArrowheads="1"/>
          </p:cNvSpPr>
          <p:nvPr/>
        </p:nvSpPr>
        <p:spPr bwMode="auto">
          <a:xfrm>
            <a:off x="1034441" y="710746"/>
            <a:ext cx="792524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include &lt;HttpClient.h&gt;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include &lt;EthernetClient.h&gt;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EthernetClient content;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HttpClient http(content);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content.println("POST /mcs/v2/devices/D1lzWn8e/datapoints.csv HTTP/1.1");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#hint! Please do not add excessive spaces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String data = "GPS,,12,13,14"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#timestamp is in unix-time format the milliseconds and is optional. If not provided,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#system will generate timestamp at the time of receiving this API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i</a:t>
            </a:r>
            <a:r>
              <a:rPr kumimoji="0" lang="en-US" altLang="en-US" b="0" i="0" u="none" strike="noStrike" cap="none" normalizeH="0" baseline="0" dirty="0">
                <a:ln>
                  <a:noFill/>
                </a:ln>
                <a:solidFill>
                  <a:schemeClr val="tx1"/>
                </a:solidFill>
                <a:effectLst/>
              </a:rPr>
              <a:t>nt dataLength = data.length();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content.println("Host: api.mediatek.com");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content.println("deviceKey: </a:t>
            </a:r>
            <a:r>
              <a:rPr kumimoji="0" lang="en-US" altLang="en-US" b="0" i="0" u="none" strike="noStrike" cap="none" normalizeH="0" baseline="0" dirty="0" err="1">
                <a:ln>
                  <a:noFill/>
                </a:ln>
                <a:solidFill>
                  <a:schemeClr val="tx1"/>
                </a:solidFill>
                <a:effectLst/>
              </a:rPr>
              <a:t>EscXXXXXXXXXXXXX</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content.print("Content-Length: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content.println(dataLength);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content.println("Content-Type: text/csv");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content.println("Connection: close");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content.println();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content.println(data); </a:t>
            </a:r>
          </a:p>
        </p:txBody>
      </p:sp>
      <p:sp>
        <p:nvSpPr>
          <p:cNvPr id="4" name="TextBox 3">
            <a:extLst>
              <a:ext uri="{FF2B5EF4-FFF2-40B4-BE49-F238E27FC236}">
                <a16:creationId xmlns:a16="http://schemas.microsoft.com/office/drawing/2014/main" id="{9D2505CB-8E31-412D-BC26-BB8C0AC21139}"/>
              </a:ext>
            </a:extLst>
          </p:cNvPr>
          <p:cNvSpPr txBox="1"/>
          <p:nvPr/>
        </p:nvSpPr>
        <p:spPr>
          <a:xfrm>
            <a:off x="1034441" y="99444"/>
            <a:ext cx="6082796" cy="523220"/>
          </a:xfrm>
          <a:prstGeom prst="rect">
            <a:avLst/>
          </a:prstGeom>
          <a:noFill/>
        </p:spPr>
        <p:txBody>
          <a:bodyPr wrap="square" rtlCol="0">
            <a:spAutoFit/>
          </a:bodyPr>
          <a:lstStyle/>
          <a:p>
            <a:r>
              <a:rPr lang="en-US" sz="2800" dirty="0">
                <a:solidFill>
                  <a:schemeClr val="accent1"/>
                </a:solidFill>
              </a:rPr>
              <a:t>Example of Http POST request : </a:t>
            </a:r>
          </a:p>
        </p:txBody>
      </p:sp>
    </p:spTree>
    <p:extLst>
      <p:ext uri="{BB962C8B-B14F-4D97-AF65-F5344CB8AC3E}">
        <p14:creationId xmlns:p14="http://schemas.microsoft.com/office/powerpoint/2010/main" val="2748861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36841-756F-4458-AA9F-A5E5DA627290}"/>
              </a:ext>
            </a:extLst>
          </p:cNvPr>
          <p:cNvSpPr txBox="1"/>
          <p:nvPr/>
        </p:nvSpPr>
        <p:spPr>
          <a:xfrm>
            <a:off x="1146927" y="522761"/>
            <a:ext cx="10052115" cy="861774"/>
          </a:xfrm>
          <a:prstGeom prst="rect">
            <a:avLst/>
          </a:prstGeom>
          <a:noFill/>
        </p:spPr>
        <p:txBody>
          <a:bodyPr wrap="square" rtlCol="0">
            <a:spAutoFit/>
          </a:bodyPr>
          <a:lstStyle/>
          <a:p>
            <a:r>
              <a:rPr lang="en-US" sz="5000" dirty="0">
                <a:solidFill>
                  <a:schemeClr val="accent1"/>
                </a:solidFill>
              </a:rPr>
              <a:t>Application development</a:t>
            </a:r>
          </a:p>
        </p:txBody>
      </p:sp>
      <p:sp>
        <p:nvSpPr>
          <p:cNvPr id="3" name="TextBox 2">
            <a:extLst>
              <a:ext uri="{FF2B5EF4-FFF2-40B4-BE49-F238E27FC236}">
                <a16:creationId xmlns:a16="http://schemas.microsoft.com/office/drawing/2014/main" id="{3D864FE0-BEDA-450F-8A56-A50DE9A65AF6}"/>
              </a:ext>
            </a:extLst>
          </p:cNvPr>
          <p:cNvSpPr txBox="1"/>
          <p:nvPr/>
        </p:nvSpPr>
        <p:spPr>
          <a:xfrm>
            <a:off x="1146926" y="1589561"/>
            <a:ext cx="10052115" cy="861774"/>
          </a:xfrm>
          <a:prstGeom prst="rect">
            <a:avLst/>
          </a:prstGeom>
          <a:noFill/>
        </p:spPr>
        <p:txBody>
          <a:bodyPr wrap="square" rtlCol="0">
            <a:spAutoFit/>
          </a:bodyPr>
          <a:lstStyle/>
          <a:p>
            <a:r>
              <a:rPr lang="en-US" sz="5000" dirty="0">
                <a:solidFill>
                  <a:schemeClr val="accent1"/>
                </a:solidFill>
              </a:rPr>
              <a:t>Algorithm</a:t>
            </a:r>
          </a:p>
        </p:txBody>
      </p:sp>
      <p:sp>
        <p:nvSpPr>
          <p:cNvPr id="4" name="TextBox 3">
            <a:extLst>
              <a:ext uri="{FF2B5EF4-FFF2-40B4-BE49-F238E27FC236}">
                <a16:creationId xmlns:a16="http://schemas.microsoft.com/office/drawing/2014/main" id="{0806846F-AB07-4361-B963-EFF4A043D5FF}"/>
              </a:ext>
            </a:extLst>
          </p:cNvPr>
          <p:cNvSpPr txBox="1"/>
          <p:nvPr/>
        </p:nvSpPr>
        <p:spPr>
          <a:xfrm>
            <a:off x="1146926" y="2816830"/>
            <a:ext cx="10052115" cy="461665"/>
          </a:xfrm>
          <a:prstGeom prst="rect">
            <a:avLst/>
          </a:prstGeom>
          <a:noFill/>
        </p:spPr>
        <p:txBody>
          <a:bodyPr wrap="square" rtlCol="0">
            <a:spAutoFit/>
          </a:bodyPr>
          <a:lstStyle/>
          <a:p>
            <a:r>
              <a:rPr lang="en-US" sz="2400" dirty="0">
                <a:solidFill>
                  <a:srgbClr val="FF0000"/>
                </a:solidFill>
              </a:rPr>
              <a:t>SETUP FUNCTION</a:t>
            </a:r>
          </a:p>
        </p:txBody>
      </p:sp>
      <p:sp>
        <p:nvSpPr>
          <p:cNvPr id="5" name="TextBox 4">
            <a:extLst>
              <a:ext uri="{FF2B5EF4-FFF2-40B4-BE49-F238E27FC236}">
                <a16:creationId xmlns:a16="http://schemas.microsoft.com/office/drawing/2014/main" id="{9A4D6391-3EC4-4715-986A-AF99AFA2DBA6}"/>
              </a:ext>
            </a:extLst>
          </p:cNvPr>
          <p:cNvSpPr txBox="1"/>
          <p:nvPr/>
        </p:nvSpPr>
        <p:spPr>
          <a:xfrm>
            <a:off x="1146926" y="3643990"/>
            <a:ext cx="6900421" cy="2585323"/>
          </a:xfrm>
          <a:prstGeom prst="rect">
            <a:avLst/>
          </a:prstGeom>
          <a:noFill/>
        </p:spPr>
        <p:txBody>
          <a:bodyPr wrap="square" rtlCol="0">
            <a:spAutoFit/>
          </a:bodyPr>
          <a:lstStyle/>
          <a:p>
            <a:r>
              <a:rPr lang="en-US" dirty="0"/>
              <a:t>Initialize the N/W Interface (service provider)</a:t>
            </a:r>
          </a:p>
          <a:p>
            <a:endParaRPr lang="en-US" dirty="0"/>
          </a:p>
          <a:p>
            <a:r>
              <a:rPr lang="en-US" dirty="0"/>
              <a:t>Setup up the Temperature sensor</a:t>
            </a:r>
          </a:p>
          <a:p>
            <a:endParaRPr lang="en-US" dirty="0"/>
          </a:p>
          <a:p>
            <a:r>
              <a:rPr lang="en-US" dirty="0"/>
              <a:t>Setup up the Ultrasonic sensor</a:t>
            </a:r>
          </a:p>
          <a:p>
            <a:endParaRPr lang="en-US" dirty="0"/>
          </a:p>
          <a:p>
            <a:r>
              <a:rPr lang="en-US" dirty="0"/>
              <a:t>Initialize the GNSS module</a:t>
            </a:r>
          </a:p>
          <a:p>
            <a:endParaRPr lang="en-US" dirty="0"/>
          </a:p>
          <a:p>
            <a:r>
              <a:rPr lang="en-US" dirty="0"/>
              <a:t>Initialize the serial communication (Used for debugging)</a:t>
            </a:r>
          </a:p>
        </p:txBody>
      </p:sp>
    </p:spTree>
    <p:extLst>
      <p:ext uri="{BB962C8B-B14F-4D97-AF65-F5344CB8AC3E}">
        <p14:creationId xmlns:p14="http://schemas.microsoft.com/office/powerpoint/2010/main" val="1351653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E9C27C-BEF5-48A5-8A6F-A5787F4A260E}"/>
              </a:ext>
            </a:extLst>
          </p:cNvPr>
          <p:cNvSpPr txBox="1"/>
          <p:nvPr/>
        </p:nvSpPr>
        <p:spPr>
          <a:xfrm>
            <a:off x="1231768" y="817687"/>
            <a:ext cx="10052115" cy="461665"/>
          </a:xfrm>
          <a:prstGeom prst="rect">
            <a:avLst/>
          </a:prstGeom>
          <a:noFill/>
        </p:spPr>
        <p:txBody>
          <a:bodyPr wrap="square" rtlCol="0">
            <a:spAutoFit/>
          </a:bodyPr>
          <a:lstStyle/>
          <a:p>
            <a:r>
              <a:rPr lang="en-US" sz="2400" dirty="0">
                <a:solidFill>
                  <a:srgbClr val="FF0000"/>
                </a:solidFill>
              </a:rPr>
              <a:t>LOOP FUNCTION</a:t>
            </a:r>
          </a:p>
        </p:txBody>
      </p:sp>
      <p:sp>
        <p:nvSpPr>
          <p:cNvPr id="3" name="TextBox 2">
            <a:extLst>
              <a:ext uri="{FF2B5EF4-FFF2-40B4-BE49-F238E27FC236}">
                <a16:creationId xmlns:a16="http://schemas.microsoft.com/office/drawing/2014/main" id="{57CE5B6E-856A-4388-B730-3F82134D26E7}"/>
              </a:ext>
            </a:extLst>
          </p:cNvPr>
          <p:cNvSpPr txBox="1"/>
          <p:nvPr/>
        </p:nvSpPr>
        <p:spPr>
          <a:xfrm>
            <a:off x="1231768" y="1621363"/>
            <a:ext cx="9448801" cy="4247317"/>
          </a:xfrm>
          <a:prstGeom prst="rect">
            <a:avLst/>
          </a:prstGeom>
          <a:noFill/>
        </p:spPr>
        <p:txBody>
          <a:bodyPr wrap="square" rtlCol="0">
            <a:spAutoFit/>
          </a:bodyPr>
          <a:lstStyle/>
          <a:p>
            <a:r>
              <a:rPr lang="en-US" dirty="0"/>
              <a:t>			Get the values of Latitude , Longitude and altitude from the GNSS module</a:t>
            </a:r>
          </a:p>
          <a:p>
            <a:endParaRPr lang="en-US" dirty="0"/>
          </a:p>
          <a:p>
            <a:r>
              <a:rPr lang="en-US" dirty="0"/>
              <a:t>			Get the value of battery level</a:t>
            </a:r>
          </a:p>
          <a:p>
            <a:r>
              <a:rPr lang="en-US" dirty="0"/>
              <a:t>	</a:t>
            </a:r>
          </a:p>
          <a:p>
            <a:r>
              <a:rPr lang="en-US" dirty="0"/>
              <a:t>			Get the values of temperature , ultrasonic distance from the respective sensors</a:t>
            </a:r>
          </a:p>
          <a:p>
            <a:endParaRPr lang="en-US" dirty="0"/>
          </a:p>
          <a:p>
            <a:r>
              <a:rPr lang="en-US" dirty="0"/>
              <a:t>			Read the values of Counter </a:t>
            </a:r>
          </a:p>
          <a:p>
            <a:endParaRPr lang="en-US" dirty="0"/>
          </a:p>
          <a:p>
            <a:r>
              <a:rPr lang="en-US" dirty="0"/>
              <a:t>			Also send the ultrasonic distance value for the GarbageLevel function in the cloud</a:t>
            </a:r>
          </a:p>
          <a:p>
            <a:endParaRPr lang="en-US" dirty="0"/>
          </a:p>
          <a:p>
            <a:r>
              <a:rPr lang="en-US" dirty="0"/>
              <a:t>			Arrange the values in a csv format </a:t>
            </a:r>
          </a:p>
          <a:p>
            <a:endParaRPr lang="en-US" dirty="0"/>
          </a:p>
          <a:p>
            <a:r>
              <a:rPr lang="en-US" dirty="0"/>
              <a:t>			Send all these values (7) to the cloud in a Http POST request</a:t>
            </a:r>
          </a:p>
          <a:p>
            <a:endParaRPr lang="en-US" dirty="0"/>
          </a:p>
          <a:p>
            <a:r>
              <a:rPr lang="en-US" dirty="0"/>
              <a:t>Wait for 30 minutes.</a:t>
            </a:r>
          </a:p>
        </p:txBody>
      </p:sp>
    </p:spTree>
    <p:extLst>
      <p:ext uri="{BB962C8B-B14F-4D97-AF65-F5344CB8AC3E}">
        <p14:creationId xmlns:p14="http://schemas.microsoft.com/office/powerpoint/2010/main" val="1918527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33A8-AB1E-4CC8-8771-70C4474D5A58}"/>
              </a:ext>
            </a:extLst>
          </p:cNvPr>
          <p:cNvSpPr>
            <a:spLocks noGrp="1"/>
          </p:cNvSpPr>
          <p:nvPr>
            <p:ph type="title"/>
          </p:nvPr>
        </p:nvSpPr>
        <p:spPr>
          <a:xfrm>
            <a:off x="3082673" y="2759243"/>
            <a:ext cx="8187071" cy="1339513"/>
          </a:xfrm>
        </p:spPr>
        <p:txBody>
          <a:bodyPr/>
          <a:lstStyle/>
          <a:p>
            <a:pPr algn="ctr"/>
            <a:r>
              <a:rPr lang="en-US" dirty="0"/>
              <a:t>Test cases</a:t>
            </a:r>
          </a:p>
        </p:txBody>
      </p:sp>
    </p:spTree>
    <p:extLst>
      <p:ext uri="{BB962C8B-B14F-4D97-AF65-F5344CB8AC3E}">
        <p14:creationId xmlns:p14="http://schemas.microsoft.com/office/powerpoint/2010/main" val="671132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C5F8D83B-A8F0-4B18-8022-C5E7BC6B62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253" b="5144"/>
          <a:stretch/>
        </p:blipFill>
        <p:spPr>
          <a:xfrm>
            <a:off x="614029" y="584775"/>
            <a:ext cx="11367439" cy="6273225"/>
          </a:xfrm>
        </p:spPr>
      </p:pic>
      <p:sp>
        <p:nvSpPr>
          <p:cNvPr id="13" name="TextBox 12">
            <a:extLst>
              <a:ext uri="{FF2B5EF4-FFF2-40B4-BE49-F238E27FC236}">
                <a16:creationId xmlns:a16="http://schemas.microsoft.com/office/drawing/2014/main" id="{0AB3F5D7-B879-4FC8-B043-0165A3E388C5}"/>
              </a:ext>
            </a:extLst>
          </p:cNvPr>
          <p:cNvSpPr txBox="1"/>
          <p:nvPr/>
        </p:nvSpPr>
        <p:spPr>
          <a:xfrm>
            <a:off x="614029" y="0"/>
            <a:ext cx="8810592" cy="584775"/>
          </a:xfrm>
          <a:prstGeom prst="rect">
            <a:avLst/>
          </a:prstGeom>
          <a:noFill/>
        </p:spPr>
        <p:txBody>
          <a:bodyPr wrap="square" rtlCol="0">
            <a:spAutoFit/>
          </a:bodyPr>
          <a:lstStyle/>
          <a:p>
            <a:r>
              <a:rPr lang="en-US" sz="3200" dirty="0">
                <a:solidFill>
                  <a:schemeClr val="accent1"/>
                </a:solidFill>
                <a:latin typeface="+mj-lt"/>
              </a:rPr>
              <a:t>Dimensions of dustbin considered for Test Cases</a:t>
            </a:r>
          </a:p>
        </p:txBody>
      </p:sp>
    </p:spTree>
    <p:extLst>
      <p:ext uri="{BB962C8B-B14F-4D97-AF65-F5344CB8AC3E}">
        <p14:creationId xmlns:p14="http://schemas.microsoft.com/office/powerpoint/2010/main" val="2097481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64144-46B7-42D3-A405-823AB7067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35" y="121920"/>
            <a:ext cx="5806440" cy="6614160"/>
          </a:xfrm>
          <a:prstGeom prst="rect">
            <a:avLst/>
          </a:prstGeom>
        </p:spPr>
      </p:pic>
      <p:sp>
        <p:nvSpPr>
          <p:cNvPr id="4" name="TextBox 3">
            <a:extLst>
              <a:ext uri="{FF2B5EF4-FFF2-40B4-BE49-F238E27FC236}">
                <a16:creationId xmlns:a16="http://schemas.microsoft.com/office/drawing/2014/main" id="{BD1CA10E-02D5-42D2-B15F-AD6DD95A8BC3}"/>
              </a:ext>
            </a:extLst>
          </p:cNvPr>
          <p:cNvSpPr txBox="1"/>
          <p:nvPr/>
        </p:nvSpPr>
        <p:spPr>
          <a:xfrm>
            <a:off x="6655323" y="2397948"/>
            <a:ext cx="5081047" cy="2062103"/>
          </a:xfrm>
          <a:prstGeom prst="rect">
            <a:avLst/>
          </a:prstGeom>
          <a:noFill/>
        </p:spPr>
        <p:txBody>
          <a:bodyPr wrap="square" rtlCol="0">
            <a:spAutoFit/>
          </a:bodyPr>
          <a:lstStyle/>
          <a:p>
            <a:r>
              <a:rPr lang="en-US" sz="3200" dirty="0">
                <a:solidFill>
                  <a:schemeClr val="accent1"/>
                </a:solidFill>
                <a:latin typeface="+mj-lt"/>
              </a:rPr>
              <a:t>Data channel type : Function</a:t>
            </a:r>
          </a:p>
          <a:p>
            <a:r>
              <a:rPr lang="en-US" sz="3200" dirty="0">
                <a:solidFill>
                  <a:schemeClr val="accent1"/>
                </a:solidFill>
                <a:latin typeface="+mj-lt"/>
              </a:rPr>
              <a:t>ID : GarbageLevel</a:t>
            </a:r>
          </a:p>
          <a:p>
            <a:r>
              <a:rPr lang="en-US" sz="3200" dirty="0">
                <a:solidFill>
                  <a:schemeClr val="accent1"/>
                </a:solidFill>
                <a:latin typeface="+mj-lt"/>
              </a:rPr>
              <a:t>Responsible for showing Empty / Half / Full – Bin Level</a:t>
            </a:r>
          </a:p>
        </p:txBody>
      </p:sp>
    </p:spTree>
    <p:extLst>
      <p:ext uri="{BB962C8B-B14F-4D97-AF65-F5344CB8AC3E}">
        <p14:creationId xmlns:p14="http://schemas.microsoft.com/office/powerpoint/2010/main" val="1861530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98C97B-A116-439B-A404-DCDF93BEF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78" y="0"/>
            <a:ext cx="9613356" cy="6858000"/>
          </a:xfrm>
          <a:prstGeom prst="rect">
            <a:avLst/>
          </a:prstGeom>
        </p:spPr>
      </p:pic>
    </p:spTree>
    <p:extLst>
      <p:ext uri="{BB962C8B-B14F-4D97-AF65-F5344CB8AC3E}">
        <p14:creationId xmlns:p14="http://schemas.microsoft.com/office/powerpoint/2010/main" val="2502353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9B64E-F53E-4480-9595-C3E91B945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67" y="0"/>
            <a:ext cx="9684884" cy="6858000"/>
          </a:xfrm>
          <a:prstGeom prst="rect">
            <a:avLst/>
          </a:prstGeom>
        </p:spPr>
      </p:pic>
    </p:spTree>
    <p:extLst>
      <p:ext uri="{BB962C8B-B14F-4D97-AF65-F5344CB8AC3E}">
        <p14:creationId xmlns:p14="http://schemas.microsoft.com/office/powerpoint/2010/main" val="2193663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D31D-98A2-47DB-849A-6754C548D617}"/>
              </a:ext>
            </a:extLst>
          </p:cNvPr>
          <p:cNvSpPr>
            <a:spLocks noGrp="1"/>
          </p:cNvSpPr>
          <p:nvPr>
            <p:ph type="title"/>
          </p:nvPr>
        </p:nvSpPr>
        <p:spPr>
          <a:xfrm>
            <a:off x="1251678" y="717113"/>
            <a:ext cx="10178322" cy="767685"/>
          </a:xfrm>
        </p:spPr>
        <p:txBody>
          <a:bodyPr>
            <a:normAutofit fontScale="90000"/>
          </a:bodyPr>
          <a:lstStyle/>
          <a:p>
            <a:r>
              <a:rPr lang="en-US" dirty="0"/>
              <a:t>Idea : Independent module</a:t>
            </a:r>
          </a:p>
        </p:txBody>
      </p:sp>
      <p:sp>
        <p:nvSpPr>
          <p:cNvPr id="3" name="Content Placeholder 2">
            <a:extLst>
              <a:ext uri="{FF2B5EF4-FFF2-40B4-BE49-F238E27FC236}">
                <a16:creationId xmlns:a16="http://schemas.microsoft.com/office/drawing/2014/main" id="{92C61881-3D04-4F06-BE74-591AA07F480A}"/>
              </a:ext>
            </a:extLst>
          </p:cNvPr>
          <p:cNvSpPr>
            <a:spLocks noGrp="1"/>
          </p:cNvSpPr>
          <p:nvPr>
            <p:ph idx="1"/>
          </p:nvPr>
        </p:nvSpPr>
        <p:spPr>
          <a:xfrm>
            <a:off x="1251678" y="2286001"/>
            <a:ext cx="10178322" cy="3728300"/>
          </a:xfrm>
        </p:spPr>
        <p:txBody>
          <a:bodyPr>
            <a:normAutofit/>
          </a:bodyPr>
          <a:lstStyle/>
          <a:p>
            <a:pPr marL="0" indent="0">
              <a:buNone/>
            </a:pPr>
            <a:r>
              <a:rPr lang="en-US" sz="3200" b="1" dirty="0"/>
              <a:t>What it does</a:t>
            </a:r>
            <a:r>
              <a:rPr lang="en-US" sz="3200" dirty="0"/>
              <a:t> :</a:t>
            </a:r>
          </a:p>
          <a:p>
            <a:pPr marL="0" indent="0" algn="just">
              <a:buNone/>
            </a:pPr>
            <a:r>
              <a:rPr lang="en-US" sz="2800" dirty="0"/>
              <a:t>Level and temperature monitoring in real time : A device to be fit into the dustbin which sends the level of bin filled and temperature inside the bin to the Municipal board. The municipal board will be provided with a dashboard that shows the level and temperature of the bins situated across the city. Periodic monitoring (Level and Temperature) and location of the bin is collected on the cloud. </a:t>
            </a:r>
          </a:p>
          <a:p>
            <a:endParaRPr lang="en-US" dirty="0"/>
          </a:p>
          <a:p>
            <a:endParaRPr lang="en-US" dirty="0"/>
          </a:p>
        </p:txBody>
      </p:sp>
    </p:spTree>
    <p:extLst>
      <p:ext uri="{BB962C8B-B14F-4D97-AF65-F5344CB8AC3E}">
        <p14:creationId xmlns:p14="http://schemas.microsoft.com/office/powerpoint/2010/main" val="903799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EBA25-D9EB-4E25-9650-5FD2AB20F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05" y="0"/>
            <a:ext cx="9606261" cy="6858000"/>
          </a:xfrm>
          <a:prstGeom prst="rect">
            <a:avLst/>
          </a:prstGeom>
        </p:spPr>
      </p:pic>
    </p:spTree>
    <p:extLst>
      <p:ext uri="{BB962C8B-B14F-4D97-AF65-F5344CB8AC3E}">
        <p14:creationId xmlns:p14="http://schemas.microsoft.com/office/powerpoint/2010/main" val="862420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FEB2F-8B84-406F-8751-3D8465E05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945" y="0"/>
            <a:ext cx="9570944" cy="6858000"/>
          </a:xfrm>
          <a:prstGeom prst="rect">
            <a:avLst/>
          </a:prstGeom>
        </p:spPr>
      </p:pic>
    </p:spTree>
    <p:extLst>
      <p:ext uri="{BB962C8B-B14F-4D97-AF65-F5344CB8AC3E}">
        <p14:creationId xmlns:p14="http://schemas.microsoft.com/office/powerpoint/2010/main" val="294290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14AD7-F0EA-41B8-BAA0-046849237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24" y="0"/>
            <a:ext cx="9585040" cy="6858000"/>
          </a:xfrm>
          <a:prstGeom prst="rect">
            <a:avLst/>
          </a:prstGeom>
        </p:spPr>
      </p:pic>
    </p:spTree>
    <p:extLst>
      <p:ext uri="{BB962C8B-B14F-4D97-AF65-F5344CB8AC3E}">
        <p14:creationId xmlns:p14="http://schemas.microsoft.com/office/powerpoint/2010/main" val="1646537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19716E-CD29-4A1F-A542-57D08F901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70" y="0"/>
            <a:ext cx="9585040" cy="6858000"/>
          </a:xfrm>
          <a:prstGeom prst="rect">
            <a:avLst/>
          </a:prstGeom>
        </p:spPr>
      </p:pic>
    </p:spTree>
    <p:extLst>
      <p:ext uri="{BB962C8B-B14F-4D97-AF65-F5344CB8AC3E}">
        <p14:creationId xmlns:p14="http://schemas.microsoft.com/office/powerpoint/2010/main" val="1496510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DBE0F-0D5D-4804-8D68-264BF84F9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24" y="0"/>
            <a:ext cx="9585040" cy="6858000"/>
          </a:xfrm>
          <a:prstGeom prst="rect">
            <a:avLst/>
          </a:prstGeom>
        </p:spPr>
      </p:pic>
    </p:spTree>
    <p:extLst>
      <p:ext uri="{BB962C8B-B14F-4D97-AF65-F5344CB8AC3E}">
        <p14:creationId xmlns:p14="http://schemas.microsoft.com/office/powerpoint/2010/main" val="1544406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7F4D60-D6A2-4771-9BCF-63A8C092B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36" y="0"/>
            <a:ext cx="9585040" cy="6858000"/>
          </a:xfrm>
          <a:prstGeom prst="rect">
            <a:avLst/>
          </a:prstGeom>
        </p:spPr>
      </p:pic>
    </p:spTree>
    <p:extLst>
      <p:ext uri="{BB962C8B-B14F-4D97-AF65-F5344CB8AC3E}">
        <p14:creationId xmlns:p14="http://schemas.microsoft.com/office/powerpoint/2010/main" val="2535457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7D04-DF68-4F21-8D8D-A1B4C3944808}"/>
              </a:ext>
            </a:extLst>
          </p:cNvPr>
          <p:cNvSpPr>
            <a:spLocks noGrp="1"/>
          </p:cNvSpPr>
          <p:nvPr>
            <p:ph type="title"/>
          </p:nvPr>
        </p:nvSpPr>
        <p:spPr>
          <a:xfrm>
            <a:off x="2884710" y="447772"/>
            <a:ext cx="8187071" cy="2456589"/>
          </a:xfrm>
        </p:spPr>
        <p:txBody>
          <a:bodyPr/>
          <a:lstStyle/>
          <a:p>
            <a:r>
              <a:rPr lang="en-US" dirty="0"/>
              <a:t>Smart Garbage bin</a:t>
            </a:r>
          </a:p>
        </p:txBody>
      </p:sp>
      <p:sp>
        <p:nvSpPr>
          <p:cNvPr id="3" name="TextBox 2">
            <a:extLst>
              <a:ext uri="{FF2B5EF4-FFF2-40B4-BE49-F238E27FC236}">
                <a16:creationId xmlns:a16="http://schemas.microsoft.com/office/drawing/2014/main" id="{B11FCE9F-39C6-4242-98E2-6DAA6303C721}"/>
              </a:ext>
            </a:extLst>
          </p:cNvPr>
          <p:cNvSpPr txBox="1"/>
          <p:nvPr/>
        </p:nvSpPr>
        <p:spPr>
          <a:xfrm>
            <a:off x="2884710" y="5146128"/>
            <a:ext cx="7268066" cy="369332"/>
          </a:xfrm>
          <a:prstGeom prst="rect">
            <a:avLst/>
          </a:prstGeom>
          <a:noFill/>
        </p:spPr>
        <p:txBody>
          <a:bodyPr wrap="square" rtlCol="0">
            <a:spAutoFit/>
          </a:bodyPr>
          <a:lstStyle/>
          <a:p>
            <a:r>
              <a:rPr lang="en-US" dirty="0">
                <a:hlinkClick r:id="rId2"/>
              </a:rPr>
              <a:t>https://mcs.mediatek.com/public/devices/D1lzWn8e</a:t>
            </a:r>
            <a:endParaRPr lang="en-US" dirty="0"/>
          </a:p>
        </p:txBody>
      </p:sp>
      <p:sp>
        <p:nvSpPr>
          <p:cNvPr id="4" name="TextBox 3">
            <a:extLst>
              <a:ext uri="{FF2B5EF4-FFF2-40B4-BE49-F238E27FC236}">
                <a16:creationId xmlns:a16="http://schemas.microsoft.com/office/drawing/2014/main" id="{664DE65F-3AEF-499B-A367-6674861918CE}"/>
              </a:ext>
            </a:extLst>
          </p:cNvPr>
          <p:cNvSpPr txBox="1"/>
          <p:nvPr/>
        </p:nvSpPr>
        <p:spPr>
          <a:xfrm>
            <a:off x="2884710" y="4173420"/>
            <a:ext cx="4930218" cy="646331"/>
          </a:xfrm>
          <a:prstGeom prst="rect">
            <a:avLst/>
          </a:prstGeom>
          <a:noFill/>
        </p:spPr>
        <p:txBody>
          <a:bodyPr wrap="square" rtlCol="0">
            <a:spAutoFit/>
          </a:bodyPr>
          <a:lstStyle/>
          <a:p>
            <a:r>
              <a:rPr lang="en-US" sz="3600" dirty="0"/>
              <a:t>Public Device Link</a:t>
            </a:r>
          </a:p>
        </p:txBody>
      </p:sp>
    </p:spTree>
    <p:extLst>
      <p:ext uri="{BB962C8B-B14F-4D97-AF65-F5344CB8AC3E}">
        <p14:creationId xmlns:p14="http://schemas.microsoft.com/office/powerpoint/2010/main" val="1681192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D0C66F-364B-482D-81FC-352C598BEFDC}"/>
              </a:ext>
            </a:extLst>
          </p:cNvPr>
          <p:cNvSpPr>
            <a:spLocks noGrp="1"/>
          </p:cNvSpPr>
          <p:nvPr>
            <p:ph type="body" sz="half" idx="2"/>
          </p:nvPr>
        </p:nvSpPr>
        <p:spPr>
          <a:xfrm>
            <a:off x="7673418" y="2551837"/>
            <a:ext cx="4518582" cy="1754325"/>
          </a:xfrm>
        </p:spPr>
        <p:txBody>
          <a:bodyPr>
            <a:normAutofit/>
          </a:bodyPr>
          <a:lstStyle/>
          <a:p>
            <a:pPr marL="285750" indent="-285750">
              <a:buClr>
                <a:schemeClr val="accent1"/>
              </a:buClr>
              <a:buFont typeface="Wingdings" panose="05000000000000000000" pitchFamily="2" charset="2"/>
              <a:buChar char="Ø"/>
            </a:pPr>
            <a:r>
              <a:rPr lang="en-US" sz="3600" dirty="0"/>
              <a:t>Challenges </a:t>
            </a:r>
          </a:p>
          <a:p>
            <a:pPr marL="285750" indent="-285750">
              <a:buClr>
                <a:schemeClr val="accent1"/>
              </a:buClr>
              <a:buFont typeface="Wingdings" panose="05000000000000000000" pitchFamily="2" charset="2"/>
              <a:buChar char="Ø"/>
            </a:pPr>
            <a:r>
              <a:rPr lang="en-US" sz="3600" dirty="0"/>
              <a:t>Future Updates</a:t>
            </a:r>
          </a:p>
        </p:txBody>
      </p:sp>
      <p:sp>
        <p:nvSpPr>
          <p:cNvPr id="7" name="TextBox 6">
            <a:extLst>
              <a:ext uri="{FF2B5EF4-FFF2-40B4-BE49-F238E27FC236}">
                <a16:creationId xmlns:a16="http://schemas.microsoft.com/office/drawing/2014/main" id="{1DDD04CE-8E04-46BF-AFA7-4956BEAE0467}"/>
              </a:ext>
            </a:extLst>
          </p:cNvPr>
          <p:cNvSpPr txBox="1"/>
          <p:nvPr/>
        </p:nvSpPr>
        <p:spPr>
          <a:xfrm>
            <a:off x="568752" y="2269242"/>
            <a:ext cx="6737021"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8B323"/>
                </a:solidFill>
                <a:effectLst/>
                <a:uLnTx/>
                <a:uFillTx/>
                <a:latin typeface="Gill Sans MT" panose="020B0502020104020203"/>
                <a:ea typeface="+mn-ea"/>
                <a:cs typeface="+mn-cs"/>
              </a:rPr>
              <a:t>Step 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Gill Sans MT" panose="020B0502020104020203"/>
                <a:ea typeface="+mn-ea"/>
                <a:cs typeface="+mn-cs"/>
              </a:rPr>
              <a:t>Prototype to Product</a:t>
            </a:r>
          </a:p>
        </p:txBody>
      </p:sp>
    </p:spTree>
    <p:extLst>
      <p:ext uri="{BB962C8B-B14F-4D97-AF65-F5344CB8AC3E}">
        <p14:creationId xmlns:p14="http://schemas.microsoft.com/office/powerpoint/2010/main" val="1388461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57EC96-8685-4C40-AE77-ED19D84DAA44}"/>
              </a:ext>
            </a:extLst>
          </p:cNvPr>
          <p:cNvSpPr txBox="1"/>
          <p:nvPr/>
        </p:nvSpPr>
        <p:spPr>
          <a:xfrm>
            <a:off x="1234911" y="333478"/>
            <a:ext cx="8672660" cy="584775"/>
          </a:xfrm>
          <a:prstGeom prst="rect">
            <a:avLst/>
          </a:prstGeom>
          <a:noFill/>
        </p:spPr>
        <p:txBody>
          <a:bodyPr wrap="square" rtlCol="0">
            <a:spAutoFit/>
          </a:bodyPr>
          <a:lstStyle/>
          <a:p>
            <a:r>
              <a:rPr lang="en-US" sz="3200" dirty="0">
                <a:solidFill>
                  <a:schemeClr val="accent1"/>
                </a:solidFill>
                <a:latin typeface="+mj-lt"/>
              </a:rPr>
              <a:t>Challenges  </a:t>
            </a:r>
          </a:p>
        </p:txBody>
      </p:sp>
      <p:sp>
        <p:nvSpPr>
          <p:cNvPr id="3" name="TextBox 2">
            <a:extLst>
              <a:ext uri="{FF2B5EF4-FFF2-40B4-BE49-F238E27FC236}">
                <a16:creationId xmlns:a16="http://schemas.microsoft.com/office/drawing/2014/main" id="{353F78C4-37F8-49C5-8751-EA74A7494788}"/>
              </a:ext>
            </a:extLst>
          </p:cNvPr>
          <p:cNvSpPr txBox="1"/>
          <p:nvPr/>
        </p:nvSpPr>
        <p:spPr>
          <a:xfrm>
            <a:off x="1234911" y="1043588"/>
            <a:ext cx="8144759" cy="2308324"/>
          </a:xfrm>
          <a:prstGeom prst="rect">
            <a:avLst/>
          </a:prstGeom>
          <a:noFill/>
        </p:spPr>
        <p:txBody>
          <a:bodyPr wrap="square" rtlCol="0">
            <a:spAutoFit/>
          </a:bodyPr>
          <a:lstStyle/>
          <a:p>
            <a:r>
              <a:rPr lang="en-US" dirty="0"/>
              <a:t>Features Proposed : Temperature , Bin Level , Location</a:t>
            </a:r>
          </a:p>
          <a:p>
            <a:r>
              <a:rPr lang="en-US" dirty="0"/>
              <a:t>Features Delivered : Temperature , Bin Level , Location</a:t>
            </a:r>
          </a:p>
          <a:p>
            <a:endParaRPr lang="en-US" dirty="0"/>
          </a:p>
          <a:p>
            <a:r>
              <a:rPr lang="en-US" dirty="0"/>
              <a:t>Environment wear and tear issue : IP Resistance 66</a:t>
            </a:r>
          </a:p>
          <a:p>
            <a:endParaRPr lang="en-US" dirty="0"/>
          </a:p>
          <a:p>
            <a:r>
              <a:rPr lang="en-US" dirty="0"/>
              <a:t>Battery backup</a:t>
            </a:r>
          </a:p>
          <a:p>
            <a:endParaRPr lang="en-US" dirty="0"/>
          </a:p>
          <a:p>
            <a:r>
              <a:rPr lang="en-US" dirty="0"/>
              <a:t>Ultrasonic Sensor :  Wide beam sensor to Narrow beam sensor</a:t>
            </a:r>
          </a:p>
        </p:txBody>
      </p:sp>
      <p:sp>
        <p:nvSpPr>
          <p:cNvPr id="4" name="TextBox 3">
            <a:extLst>
              <a:ext uri="{FF2B5EF4-FFF2-40B4-BE49-F238E27FC236}">
                <a16:creationId xmlns:a16="http://schemas.microsoft.com/office/drawing/2014/main" id="{1B34BF81-9066-4DA7-BB2F-660A2CE8558B}"/>
              </a:ext>
            </a:extLst>
          </p:cNvPr>
          <p:cNvSpPr txBox="1"/>
          <p:nvPr/>
        </p:nvSpPr>
        <p:spPr>
          <a:xfrm>
            <a:off x="1234911" y="3539915"/>
            <a:ext cx="8672660" cy="584775"/>
          </a:xfrm>
          <a:prstGeom prst="rect">
            <a:avLst/>
          </a:prstGeom>
          <a:noFill/>
        </p:spPr>
        <p:txBody>
          <a:bodyPr wrap="square" rtlCol="0">
            <a:spAutoFit/>
          </a:bodyPr>
          <a:lstStyle/>
          <a:p>
            <a:r>
              <a:rPr lang="en-US" sz="3200" dirty="0">
                <a:solidFill>
                  <a:schemeClr val="accent1"/>
                </a:solidFill>
                <a:latin typeface="+mj-lt"/>
              </a:rPr>
              <a:t>Future upgrades</a:t>
            </a:r>
          </a:p>
        </p:txBody>
      </p:sp>
      <p:sp>
        <p:nvSpPr>
          <p:cNvPr id="5" name="TextBox 4">
            <a:extLst>
              <a:ext uri="{FF2B5EF4-FFF2-40B4-BE49-F238E27FC236}">
                <a16:creationId xmlns:a16="http://schemas.microsoft.com/office/drawing/2014/main" id="{364C4EE9-2E7E-4144-B61A-B44D0E815CE0}"/>
              </a:ext>
            </a:extLst>
          </p:cNvPr>
          <p:cNvSpPr txBox="1"/>
          <p:nvPr/>
        </p:nvSpPr>
        <p:spPr>
          <a:xfrm>
            <a:off x="1234911" y="4216198"/>
            <a:ext cx="8144759" cy="1477328"/>
          </a:xfrm>
          <a:prstGeom prst="rect">
            <a:avLst/>
          </a:prstGeom>
          <a:noFill/>
        </p:spPr>
        <p:txBody>
          <a:bodyPr wrap="square" rtlCol="0">
            <a:spAutoFit/>
          </a:bodyPr>
          <a:lstStyle/>
          <a:p>
            <a:r>
              <a:rPr lang="en-US" dirty="0"/>
              <a:t>Foul smell sensor : (NH3/H2S/CH3SH)</a:t>
            </a:r>
          </a:p>
          <a:p>
            <a:endParaRPr lang="en-US" dirty="0"/>
          </a:p>
          <a:p>
            <a:r>
              <a:rPr lang="en-US" dirty="0"/>
              <a:t>Battery backup : Solar power</a:t>
            </a:r>
          </a:p>
          <a:p>
            <a:endParaRPr lang="en-US" dirty="0"/>
          </a:p>
          <a:p>
            <a:r>
              <a:rPr lang="en-US" dirty="0"/>
              <a:t>Wireless Connectivity : LoRa (868 </a:t>
            </a:r>
            <a:r>
              <a:rPr lang="en-US" dirty="0" err="1"/>
              <a:t>Mhz</a:t>
            </a:r>
            <a:r>
              <a:rPr lang="en-US" dirty="0"/>
              <a:t>)</a:t>
            </a:r>
          </a:p>
        </p:txBody>
      </p:sp>
    </p:spTree>
    <p:extLst>
      <p:ext uri="{BB962C8B-B14F-4D97-AF65-F5344CB8AC3E}">
        <p14:creationId xmlns:p14="http://schemas.microsoft.com/office/powerpoint/2010/main" val="170269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95CC-63C5-4EA0-BA99-5D25F7C603C5}"/>
              </a:ext>
            </a:extLst>
          </p:cNvPr>
          <p:cNvSpPr>
            <a:spLocks noGrp="1"/>
          </p:cNvSpPr>
          <p:nvPr>
            <p:ph type="title"/>
          </p:nvPr>
        </p:nvSpPr>
        <p:spPr>
          <a:xfrm>
            <a:off x="1251678" y="759457"/>
            <a:ext cx="10178322" cy="833673"/>
          </a:xfrm>
        </p:spPr>
        <p:txBody>
          <a:bodyPr/>
          <a:lstStyle/>
          <a:p>
            <a:r>
              <a:rPr lang="en-US" dirty="0"/>
              <a:t>validation</a:t>
            </a:r>
          </a:p>
        </p:txBody>
      </p:sp>
      <p:sp>
        <p:nvSpPr>
          <p:cNvPr id="3" name="Content Placeholder 2">
            <a:extLst>
              <a:ext uri="{FF2B5EF4-FFF2-40B4-BE49-F238E27FC236}">
                <a16:creationId xmlns:a16="http://schemas.microsoft.com/office/drawing/2014/main" id="{6CCB0BE5-4402-4B82-99A8-F5AF59A2E886}"/>
              </a:ext>
            </a:extLst>
          </p:cNvPr>
          <p:cNvSpPr>
            <a:spLocks noGrp="1"/>
          </p:cNvSpPr>
          <p:nvPr>
            <p:ph idx="1"/>
          </p:nvPr>
        </p:nvSpPr>
        <p:spPr>
          <a:xfrm>
            <a:off x="1251678" y="1932495"/>
            <a:ext cx="10178322" cy="4374037"/>
          </a:xfrm>
        </p:spPr>
        <p:txBody>
          <a:bodyPr>
            <a:normAutofit fontScale="92500" lnSpcReduction="20000"/>
          </a:bodyPr>
          <a:lstStyle/>
          <a:p>
            <a:r>
              <a:rPr lang="en-GB" dirty="0"/>
              <a:t>According to a report published in Nature journal, the problem of garbage or solid waste is assuming terrible proportions today.</a:t>
            </a:r>
          </a:p>
          <a:p>
            <a:r>
              <a:rPr lang="en-GB" dirty="0"/>
              <a:t> At present, people of India produce about 62 million tonnes of solid-waste annually. According to the report, urban India generates 109,589 tonnes of waste per day. </a:t>
            </a:r>
          </a:p>
          <a:p>
            <a:r>
              <a:rPr lang="en-GB" dirty="0"/>
              <a:t>Smart Bins help to create a cleaner, safer, more hygienic environment and enhanced operational efficiency while reducing management costs, resources, and road-side emissions. </a:t>
            </a:r>
          </a:p>
          <a:p>
            <a:r>
              <a:rPr lang="en-GB" dirty="0"/>
              <a:t>These technologies can provide visibility on solid waste management, route planning for garbage collection, resource optimization, efficient asset management, efficient maintenance, visibility of waste bins etc.</a:t>
            </a:r>
          </a:p>
          <a:p>
            <a:r>
              <a:rPr lang="en-GB" dirty="0"/>
              <a:t> Automated waste collection system provides long term solution and can take care the conventional methods like door-to-door, community bins collections and transportation via sloping channel system.</a:t>
            </a:r>
          </a:p>
          <a:p>
            <a:r>
              <a:rPr lang="en-GB" dirty="0"/>
              <a:t>The Smart Bin is ideal for busy locations such as campuses, theme parks, airports, railway stations, and shopping malls.  </a:t>
            </a:r>
          </a:p>
        </p:txBody>
      </p:sp>
    </p:spTree>
    <p:extLst>
      <p:ext uri="{BB962C8B-B14F-4D97-AF65-F5344CB8AC3E}">
        <p14:creationId xmlns:p14="http://schemas.microsoft.com/office/powerpoint/2010/main" val="3768294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D0C66F-364B-482D-81FC-352C598BEFDC}"/>
              </a:ext>
            </a:extLst>
          </p:cNvPr>
          <p:cNvSpPr>
            <a:spLocks noGrp="1"/>
          </p:cNvSpPr>
          <p:nvPr>
            <p:ph type="body" sz="half" idx="2"/>
          </p:nvPr>
        </p:nvSpPr>
        <p:spPr>
          <a:xfrm>
            <a:off x="7711125" y="2864570"/>
            <a:ext cx="4405460" cy="1754325"/>
          </a:xfrm>
        </p:spPr>
        <p:txBody>
          <a:bodyPr>
            <a:normAutofit/>
          </a:bodyPr>
          <a:lstStyle/>
          <a:p>
            <a:pPr marL="285750" indent="-285750">
              <a:buClr>
                <a:schemeClr val="accent1"/>
              </a:buClr>
              <a:buFont typeface="Wingdings" panose="05000000000000000000" pitchFamily="2" charset="2"/>
              <a:buChar char="Ø"/>
            </a:pPr>
            <a:r>
              <a:rPr lang="en-US" sz="3600" dirty="0"/>
              <a:t>Processor</a:t>
            </a:r>
          </a:p>
          <a:p>
            <a:pPr marL="285750" indent="-285750">
              <a:buClr>
                <a:schemeClr val="accent1"/>
              </a:buClr>
              <a:buFont typeface="Wingdings" panose="05000000000000000000" pitchFamily="2" charset="2"/>
              <a:buChar char="Ø"/>
            </a:pPr>
            <a:r>
              <a:rPr lang="en-US" sz="3600" dirty="0"/>
              <a:t>Development Board</a:t>
            </a:r>
          </a:p>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1DDD04CE-8E04-46BF-AFA7-4956BEAE0467}"/>
              </a:ext>
            </a:extLst>
          </p:cNvPr>
          <p:cNvSpPr txBox="1"/>
          <p:nvPr/>
        </p:nvSpPr>
        <p:spPr>
          <a:xfrm>
            <a:off x="597032" y="2551837"/>
            <a:ext cx="6737021"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8B323"/>
                </a:solidFill>
                <a:effectLst/>
                <a:uLnTx/>
                <a:uFillTx/>
                <a:latin typeface="Gill Sans MT" panose="020B0502020104020203"/>
                <a:ea typeface="+mn-ea"/>
                <a:cs typeface="+mn-cs"/>
              </a:rPr>
              <a:t>Step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Gill Sans MT" panose="020B0502020104020203"/>
                <a:ea typeface="+mn-ea"/>
                <a:cs typeface="+mn-cs"/>
              </a:rPr>
              <a:t>Selection of Processor</a:t>
            </a:r>
          </a:p>
        </p:txBody>
      </p:sp>
    </p:spTree>
    <p:extLst>
      <p:ext uri="{BB962C8B-B14F-4D97-AF65-F5344CB8AC3E}">
        <p14:creationId xmlns:p14="http://schemas.microsoft.com/office/powerpoint/2010/main" val="83242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1A8E89-1FDC-422A-9FF2-EFE44ECD7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84" y="364765"/>
            <a:ext cx="4289929" cy="3064235"/>
          </a:xfrm>
          <a:prstGeom prst="rect">
            <a:avLst/>
          </a:prstGeom>
        </p:spPr>
      </p:pic>
      <p:sp>
        <p:nvSpPr>
          <p:cNvPr id="11" name="TextBox 10">
            <a:extLst>
              <a:ext uri="{FF2B5EF4-FFF2-40B4-BE49-F238E27FC236}">
                <a16:creationId xmlns:a16="http://schemas.microsoft.com/office/drawing/2014/main" id="{94BE6F6E-6CBD-424B-84A8-18D7FCC3B481}"/>
              </a:ext>
            </a:extLst>
          </p:cNvPr>
          <p:cNvSpPr txBox="1"/>
          <p:nvPr/>
        </p:nvSpPr>
        <p:spPr>
          <a:xfrm>
            <a:off x="1187778" y="1896882"/>
            <a:ext cx="5508398" cy="4893647"/>
          </a:xfrm>
          <a:prstGeom prst="rect">
            <a:avLst/>
          </a:prstGeom>
          <a:noFill/>
        </p:spPr>
        <p:txBody>
          <a:bodyPr wrap="square" rtlCol="0">
            <a:spAutoFit/>
          </a:bodyPr>
          <a:lstStyle/>
          <a:p>
            <a:r>
              <a:rPr lang="en-US" sz="2400" dirty="0"/>
              <a:t>ARM Cortex M0+/M3/M4</a:t>
            </a:r>
          </a:p>
          <a:p>
            <a:pPr marL="285750" indent="-285750">
              <a:buFont typeface="Arial" panose="020B0604020202020204" pitchFamily="34" charset="0"/>
              <a:buChar char="•"/>
            </a:pPr>
            <a:r>
              <a:rPr lang="en-GB" dirty="0"/>
              <a:t>ARMv7-M architecture</a:t>
            </a:r>
          </a:p>
          <a:p>
            <a:pPr marL="285750" indent="-285750">
              <a:buFont typeface="Arial" panose="020B0604020202020204" pitchFamily="34" charset="0"/>
              <a:buChar char="•"/>
            </a:pPr>
            <a:r>
              <a:rPr lang="en-GB" dirty="0"/>
              <a:t>3-stage pipeline with branch speculation.</a:t>
            </a:r>
          </a:p>
          <a:p>
            <a:pPr marL="285750" indent="-285750">
              <a:buFont typeface="Arial" panose="020B0604020202020204" pitchFamily="34" charset="0"/>
              <a:buChar char="•"/>
            </a:pPr>
            <a:r>
              <a:rPr lang="en-GB" dirty="0"/>
              <a:t>Instruction sets: </a:t>
            </a:r>
          </a:p>
          <a:p>
            <a:pPr marL="742950" lvl="1" indent="-285750">
              <a:buFont typeface="Arial" panose="020B0604020202020204" pitchFamily="34" charset="0"/>
              <a:buChar char="•"/>
            </a:pPr>
            <a:r>
              <a:rPr lang="en-GB" dirty="0"/>
              <a:t>Thumb-1 (entire).</a:t>
            </a:r>
          </a:p>
          <a:p>
            <a:pPr marL="742950" lvl="1" indent="-285750">
              <a:buFont typeface="Arial" panose="020B0604020202020204" pitchFamily="34" charset="0"/>
              <a:buChar char="•"/>
            </a:pPr>
            <a:r>
              <a:rPr lang="en-GB" dirty="0"/>
              <a:t>Thumb-2 (entire).</a:t>
            </a:r>
          </a:p>
          <a:p>
            <a:pPr marL="742950" lvl="1" indent="-285750">
              <a:buFont typeface="Arial" panose="020B0604020202020204" pitchFamily="34" charset="0"/>
              <a:buChar char="•"/>
            </a:pPr>
            <a:r>
              <a:rPr lang="en-GB" dirty="0"/>
              <a:t>32-bit hardware integer multiply with 32-bit or 64-bit result, signed or unsigned, add or subtract after the multiply. 32-bit multiply is 1 cycle, but 64-bit multiply and MAC instructions require extra cycles.</a:t>
            </a:r>
          </a:p>
          <a:p>
            <a:pPr marL="742950" lvl="1" indent="-285750">
              <a:buFont typeface="Arial" panose="020B0604020202020204" pitchFamily="34" charset="0"/>
              <a:buChar char="•"/>
            </a:pPr>
            <a:r>
              <a:rPr lang="en-GB" dirty="0"/>
              <a:t>32-bit hardware integer divide (2–12 cycles).</a:t>
            </a:r>
          </a:p>
          <a:p>
            <a:pPr marL="742950" lvl="1" indent="-285750">
              <a:buFont typeface="Arial" panose="020B0604020202020204" pitchFamily="34" charset="0"/>
              <a:buChar char="•"/>
            </a:pPr>
            <a:r>
              <a:rPr lang="en-GB" dirty="0"/>
              <a:t>saturation arithmetic support.</a:t>
            </a:r>
          </a:p>
          <a:p>
            <a:pPr marL="285750" indent="-285750">
              <a:buFont typeface="Arial" panose="020B0604020202020204" pitchFamily="34" charset="0"/>
              <a:buChar char="•"/>
            </a:pPr>
            <a:r>
              <a:rPr lang="en-GB" dirty="0"/>
              <a:t>1 to 240 interrupts, plus NMI.</a:t>
            </a:r>
          </a:p>
          <a:p>
            <a:pPr marL="285750" indent="-285750">
              <a:buFont typeface="Arial" panose="020B0604020202020204" pitchFamily="34" charset="0"/>
              <a:buChar char="•"/>
            </a:pPr>
            <a:r>
              <a:rPr lang="en-GB" dirty="0"/>
              <a:t>12 cycle interrupt latency.</a:t>
            </a:r>
          </a:p>
          <a:p>
            <a:pPr marL="285750" indent="-285750">
              <a:buFont typeface="Arial" panose="020B0604020202020204" pitchFamily="34" charset="0"/>
              <a:buChar char="•"/>
            </a:pPr>
            <a:r>
              <a:rPr lang="en-GB" dirty="0"/>
              <a:t>Integrated sleep modes.</a:t>
            </a:r>
          </a:p>
          <a:p>
            <a:endParaRPr lang="en-US" dirty="0"/>
          </a:p>
        </p:txBody>
      </p:sp>
      <p:sp>
        <p:nvSpPr>
          <p:cNvPr id="12" name="TextBox 11">
            <a:extLst>
              <a:ext uri="{FF2B5EF4-FFF2-40B4-BE49-F238E27FC236}">
                <a16:creationId xmlns:a16="http://schemas.microsoft.com/office/drawing/2014/main" id="{0DB142D3-931E-482A-B12B-34F76E3932A2}"/>
              </a:ext>
            </a:extLst>
          </p:cNvPr>
          <p:cNvSpPr txBox="1"/>
          <p:nvPr/>
        </p:nvSpPr>
        <p:spPr>
          <a:xfrm>
            <a:off x="1187778" y="364765"/>
            <a:ext cx="4600280" cy="1107996"/>
          </a:xfrm>
          <a:prstGeom prst="rect">
            <a:avLst/>
          </a:prstGeom>
          <a:noFill/>
        </p:spPr>
        <p:txBody>
          <a:bodyPr wrap="square" rtlCol="0">
            <a:spAutoFit/>
          </a:bodyPr>
          <a:lstStyle/>
          <a:p>
            <a:r>
              <a:rPr lang="en-US" sz="6600" dirty="0">
                <a:solidFill>
                  <a:schemeClr val="accent1"/>
                </a:solidFill>
              </a:rPr>
              <a:t>Processor</a:t>
            </a:r>
          </a:p>
        </p:txBody>
      </p:sp>
    </p:spTree>
    <p:extLst>
      <p:ext uri="{BB962C8B-B14F-4D97-AF65-F5344CB8AC3E}">
        <p14:creationId xmlns:p14="http://schemas.microsoft.com/office/powerpoint/2010/main" val="164087089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863</TotalTime>
  <Words>3524</Words>
  <Application>Microsoft Office PowerPoint</Application>
  <PresentationFormat>Widescreen</PresentationFormat>
  <Paragraphs>438</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Gill Sans MT</vt:lpstr>
      <vt:lpstr>Impact</vt:lpstr>
      <vt:lpstr>Wingdings</vt:lpstr>
      <vt:lpstr>Badge</vt:lpstr>
      <vt:lpstr>IoT  Prototype to Product</vt:lpstr>
      <vt:lpstr>PowerPoint Presentation</vt:lpstr>
      <vt:lpstr>IPP Model</vt:lpstr>
      <vt:lpstr>PowerPoint Presentation</vt:lpstr>
      <vt:lpstr>Reasons why we need smart bins</vt:lpstr>
      <vt:lpstr>Idea : Independent module</vt:lpstr>
      <vt:lpstr>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Garbage bin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Prototype to Product</dc:title>
  <dc:creator>Manoj T</dc:creator>
  <cp:lastModifiedBy>Manoj T</cp:lastModifiedBy>
  <cp:revision>88</cp:revision>
  <dcterms:created xsi:type="dcterms:W3CDTF">2020-06-07T17:38:19Z</dcterms:created>
  <dcterms:modified xsi:type="dcterms:W3CDTF">2020-06-10T19:41:12Z</dcterms:modified>
</cp:coreProperties>
</file>